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7" r:id="rId2"/>
    <p:sldId id="325" r:id="rId3"/>
    <p:sldId id="258" r:id="rId4"/>
    <p:sldId id="259" r:id="rId5"/>
    <p:sldId id="260" r:id="rId6"/>
    <p:sldId id="321" r:id="rId7"/>
    <p:sldId id="320" r:id="rId8"/>
    <p:sldId id="322" r:id="rId9"/>
    <p:sldId id="323" r:id="rId10"/>
    <p:sldId id="324" r:id="rId11"/>
    <p:sldId id="292" r:id="rId12"/>
    <p:sldId id="307" r:id="rId13"/>
    <p:sldId id="299" r:id="rId14"/>
    <p:sldId id="306" r:id="rId15"/>
    <p:sldId id="303" r:id="rId16"/>
    <p:sldId id="305" r:id="rId17"/>
    <p:sldId id="300" r:id="rId18"/>
    <p:sldId id="309" r:id="rId19"/>
  </p:sldIdLst>
  <p:sldSz cx="9144000" cy="6858000" type="screen4x3"/>
  <p:notesSz cx="6858000" cy="9947275"/>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DE94"/>
    <a:srgbClr val="9CD6CB"/>
    <a:srgbClr val="8EE4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542" autoAdjust="0"/>
    <p:restoredTop sz="94660"/>
  </p:normalViewPr>
  <p:slideViewPr>
    <p:cSldViewPr>
      <p:cViewPr>
        <p:scale>
          <a:sx n="100" d="100"/>
          <a:sy n="100" d="100"/>
        </p:scale>
        <p:origin x="-894" y="-29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sz="quarter" idx="1"/>
          </p:nvPr>
        </p:nvSpPr>
        <p:spPr>
          <a:xfrm>
            <a:off x="3884613" y="0"/>
            <a:ext cx="2971800" cy="496888"/>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82893DB-AC48-4AB1-AD37-F8C3AA930DBE}" type="datetimeFigureOut">
              <a:rPr lang="ru-RU"/>
              <a:pPr>
                <a:defRPr/>
              </a:pPr>
              <a:t>25.06.2019</a:t>
            </a:fld>
            <a:endParaRPr lang="ru-RU" dirty="0"/>
          </a:p>
        </p:txBody>
      </p:sp>
      <p:sp>
        <p:nvSpPr>
          <p:cNvPr id="4" name="Нижний колонтитул 3"/>
          <p:cNvSpPr>
            <a:spLocks noGrp="1"/>
          </p:cNvSpPr>
          <p:nvPr>
            <p:ph type="ftr" sz="quarter" idx="2"/>
          </p:nvPr>
        </p:nvSpPr>
        <p:spPr>
          <a:xfrm>
            <a:off x="0" y="9448800"/>
            <a:ext cx="2971800" cy="496888"/>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5" name="Номер слайда 4"/>
          <p:cNvSpPr>
            <a:spLocks noGrp="1"/>
          </p:cNvSpPr>
          <p:nvPr>
            <p:ph type="sldNum" sz="quarter" idx="3"/>
          </p:nvPr>
        </p:nvSpPr>
        <p:spPr>
          <a:xfrm>
            <a:off x="3884613" y="9448800"/>
            <a:ext cx="2971800" cy="496888"/>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416FB397-4B59-457E-A3EB-6C2896588AAD}" type="slidenum">
              <a:rPr lang="ru-RU"/>
              <a:pPr>
                <a:defRPr/>
              </a:pPr>
              <a:t>‹#›</a:t>
            </a:fld>
            <a:endParaRPr lang="ru-RU" dirty="0"/>
          </a:p>
        </p:txBody>
      </p:sp>
    </p:spTree>
    <p:extLst>
      <p:ext uri="{BB962C8B-B14F-4D97-AF65-F5344CB8AC3E}">
        <p14:creationId xmlns:p14="http://schemas.microsoft.com/office/powerpoint/2010/main" val="6087125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9688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ru-RU"/>
          </a:p>
        </p:txBody>
      </p:sp>
      <p:sp>
        <p:nvSpPr>
          <p:cNvPr id="3" name="Дата 2"/>
          <p:cNvSpPr>
            <a:spLocks noGrp="1"/>
          </p:cNvSpPr>
          <p:nvPr>
            <p:ph type="dt" idx="1"/>
          </p:nvPr>
        </p:nvSpPr>
        <p:spPr>
          <a:xfrm>
            <a:off x="3884613" y="0"/>
            <a:ext cx="2971800" cy="496888"/>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97248793-AF4E-40A7-9B80-EB077AE87CE6}" type="datetimeFigureOut">
              <a:rPr lang="ru-RU"/>
              <a:pPr>
                <a:defRPr/>
              </a:pPr>
              <a:t>25.06.2019</a:t>
            </a:fld>
            <a:endParaRPr lang="ru-RU" dirty="0"/>
          </a:p>
        </p:txBody>
      </p:sp>
      <p:sp>
        <p:nvSpPr>
          <p:cNvPr id="4" name="Образ слайда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pPr lvl="0"/>
            <a:endParaRPr lang="ru-RU" noProof="0" dirty="0"/>
          </a:p>
        </p:txBody>
      </p:sp>
      <p:sp>
        <p:nvSpPr>
          <p:cNvPr id="5" name="Заметки 4"/>
          <p:cNvSpPr>
            <a:spLocks noGrp="1"/>
          </p:cNvSpPr>
          <p:nvPr>
            <p:ph type="body" sz="quarter" idx="3"/>
          </p:nvPr>
        </p:nvSpPr>
        <p:spPr>
          <a:xfrm>
            <a:off x="685800" y="4724400"/>
            <a:ext cx="5486400" cy="4476750"/>
          </a:xfrm>
          <a:prstGeom prst="rect">
            <a:avLst/>
          </a:prstGeom>
        </p:spPr>
        <p:txBody>
          <a:bodyPr vert="horz" lIns="91440" tIns="45720" rIns="91440" bIns="45720" rtlCol="0"/>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ru-RU" noProof="0"/>
          </a:p>
        </p:txBody>
      </p:sp>
      <p:sp>
        <p:nvSpPr>
          <p:cNvPr id="6" name="Нижний колонтитул 5"/>
          <p:cNvSpPr>
            <a:spLocks noGrp="1"/>
          </p:cNvSpPr>
          <p:nvPr>
            <p:ph type="ftr" sz="quarter" idx="4"/>
          </p:nvPr>
        </p:nvSpPr>
        <p:spPr>
          <a:xfrm>
            <a:off x="0" y="9448800"/>
            <a:ext cx="2971800" cy="496888"/>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ru-RU"/>
          </a:p>
        </p:txBody>
      </p:sp>
      <p:sp>
        <p:nvSpPr>
          <p:cNvPr id="7" name="Номер слайда 6"/>
          <p:cNvSpPr>
            <a:spLocks noGrp="1"/>
          </p:cNvSpPr>
          <p:nvPr>
            <p:ph type="sldNum" sz="quarter" idx="5"/>
          </p:nvPr>
        </p:nvSpPr>
        <p:spPr>
          <a:xfrm>
            <a:off x="3884613" y="9448800"/>
            <a:ext cx="2971800" cy="496888"/>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7502DC1B-CEEF-4AF0-9804-18D394DBD588}" type="slidenum">
              <a:rPr lang="ru-RU"/>
              <a:pPr>
                <a:defRPr/>
              </a:pPr>
              <a:t>‹#›</a:t>
            </a:fld>
            <a:endParaRPr lang="ru-RU" dirty="0"/>
          </a:p>
        </p:txBody>
      </p:sp>
    </p:spTree>
    <p:extLst>
      <p:ext uri="{BB962C8B-B14F-4D97-AF65-F5344CB8AC3E}">
        <p14:creationId xmlns:p14="http://schemas.microsoft.com/office/powerpoint/2010/main" val="217571067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D74EB240-F6DD-4ED2-84AA-1CAD95247A0F}" type="slidenum">
              <a:rPr lang="ru-RU"/>
              <a:pPr>
                <a:defRPr/>
              </a:pPr>
              <a:t>‹#›</a:t>
            </a:fld>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58A8E139-3326-4715-B7DE-4EC108CEABB9}" type="slidenum">
              <a:rPr lang="ru-RU"/>
              <a:pPr>
                <a:defRPr/>
              </a:pPr>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6E20035B-C19A-40C5-BB9F-DB76B63F3659}" type="slidenum">
              <a:rPr lang="ru-RU"/>
              <a:pPr>
                <a:defRPr/>
              </a:pPr>
              <a:t>‹#›</a:t>
            </a:fld>
            <a:endParaRPr lang="ru-R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Объект 1"/>
          <p:cNvSpPr>
            <a:spLocks noGrp="1"/>
          </p:cNvSpPr>
          <p:nvPr>
            <p:ph/>
          </p:nvPr>
        </p:nvSpPr>
        <p:spPr>
          <a:xfrm>
            <a:off x="457200" y="274638"/>
            <a:ext cx="8229600" cy="585152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3" name="Дата 2"/>
          <p:cNvSpPr>
            <a:spLocks noGrp="1"/>
          </p:cNvSpPr>
          <p:nvPr>
            <p:ph type="dt" sz="half" idx="10"/>
          </p:nvPr>
        </p:nvSpPr>
        <p:spPr>
          <a:xfrm>
            <a:off x="457200" y="6245225"/>
            <a:ext cx="2133600" cy="476250"/>
          </a:xfrm>
        </p:spPr>
        <p:txBody>
          <a:bodyPr/>
          <a:lstStyle>
            <a:lvl1pPr>
              <a:defRPr/>
            </a:lvl1pPr>
          </a:lstStyle>
          <a:p>
            <a:pPr>
              <a:defRPr/>
            </a:pPr>
            <a:endParaRPr lang="ru-RU" altLang="ru-RU"/>
          </a:p>
        </p:txBody>
      </p:sp>
      <p:sp>
        <p:nvSpPr>
          <p:cNvPr id="4" name="Нижний колонтитул 3"/>
          <p:cNvSpPr>
            <a:spLocks noGrp="1"/>
          </p:cNvSpPr>
          <p:nvPr>
            <p:ph type="ftr" sz="quarter" idx="11"/>
          </p:nvPr>
        </p:nvSpPr>
        <p:spPr>
          <a:xfrm>
            <a:off x="3124200" y="6245225"/>
            <a:ext cx="2895600" cy="476250"/>
          </a:xfrm>
        </p:spPr>
        <p:txBody>
          <a:bodyPr/>
          <a:lstStyle>
            <a:lvl1pPr>
              <a:defRPr/>
            </a:lvl1pPr>
          </a:lstStyle>
          <a:p>
            <a:pPr>
              <a:defRPr/>
            </a:pPr>
            <a:endParaRPr lang="ru-RU" altLang="ru-RU"/>
          </a:p>
        </p:txBody>
      </p:sp>
      <p:sp>
        <p:nvSpPr>
          <p:cNvPr id="5" name="Номер слайда 4"/>
          <p:cNvSpPr>
            <a:spLocks noGrp="1"/>
          </p:cNvSpPr>
          <p:nvPr>
            <p:ph type="sldNum" sz="quarter" idx="12"/>
          </p:nvPr>
        </p:nvSpPr>
        <p:spPr>
          <a:xfrm>
            <a:off x="6553200" y="6245225"/>
            <a:ext cx="2133600" cy="476250"/>
          </a:xfrm>
        </p:spPr>
        <p:txBody>
          <a:bodyPr/>
          <a:lstStyle>
            <a:lvl1pPr>
              <a:defRPr/>
            </a:lvl1pPr>
          </a:lstStyle>
          <a:p>
            <a:pPr>
              <a:defRPr/>
            </a:pPr>
            <a:fld id="{629A0B69-A422-41B4-AF4C-DF0188B3BEC0}" type="slidenum">
              <a:rPr lang="ru-RU" altLang="ru-RU"/>
              <a:pPr>
                <a:defRPr/>
              </a:pPr>
              <a:t>‹#›</a:t>
            </a:fld>
            <a:endParaRPr lang="ru-RU" altLang="ru-RU"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3020ADCB-25F6-4530-B2BC-55EB480FBF7D}" type="slidenum">
              <a:rPr lang="ru-RU"/>
              <a:pPr>
                <a:defRPr/>
              </a:pPr>
              <a:t>‹#›</a:t>
            </a:fld>
            <a:endParaRPr lang="ru-RU"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F5A5357A-4509-43D2-9298-2437FF469ACA}" type="slidenum">
              <a:rPr lang="ru-RU"/>
              <a:pPr>
                <a:defRPr/>
              </a:pPr>
              <a:t>‹#›</a:t>
            </a:fld>
            <a:endParaRPr lang="ru-RU"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913D63AF-9942-4A85-BF14-4EB44D3DF081}" type="slidenum">
              <a:rPr lang="ru-RU"/>
              <a:pPr>
                <a:defRPr/>
              </a:pPr>
              <a:t>‹#›</a:t>
            </a:fld>
            <a:endParaRPr lang="ru-RU"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pPr>
              <a:defRPr/>
            </a:pPr>
            <a:fld id="{C0BB1B4A-F34E-4887-8E11-CAD220211436}" type="slidenum">
              <a:rPr lang="ru-RU"/>
              <a:pPr>
                <a:defRPr/>
              </a:pPr>
              <a:t>‹#›</a:t>
            </a:fld>
            <a:endParaRPr lang="ru-RU"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pPr>
              <a:defRPr/>
            </a:pPr>
            <a:fld id="{1437F360-4F7C-4BDB-AB75-0A7A8057BEE6}" type="slidenum">
              <a:rPr lang="ru-RU"/>
              <a:pPr>
                <a:defRPr/>
              </a:pPr>
              <a:t>‹#›</a:t>
            </a:fld>
            <a:endParaRPr lang="ru-RU"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pPr>
              <a:defRPr/>
            </a:pPr>
            <a:fld id="{3B241318-CC87-465E-A041-74F910A25BB1}" type="slidenum">
              <a:rPr lang="ru-RU"/>
              <a:pPr>
                <a:defRPr/>
              </a:pPr>
              <a:t>‹#›</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8DDF149C-4C3F-4B44-AABA-ACC1F475A72D}" type="slidenum">
              <a:rPr lang="ru-RU"/>
              <a:pPr>
                <a:defRPr/>
              </a:pPr>
              <a:t>‹#›</a:t>
            </a:fld>
            <a:endParaRPr lang="ru-RU"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dirty="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C46D1891-44D0-47B0-AFFD-5391509CE4DC}" type="slidenum">
              <a:rPr lang="ru-RU"/>
              <a:pPr>
                <a:defRPr/>
              </a:pPr>
              <a:t>‹#›</a:t>
            </a:fld>
            <a:endParaRPr lang="ru-RU"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9698" name="Заголовок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29699" name="Текст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063AB94F-2AAE-4F12-A3E0-C44072330BFF}" type="slidenum">
              <a:rPr lang="ru-RU"/>
              <a:pPr>
                <a:defRPr/>
              </a:pPr>
              <a:t>‹#›</a:t>
            </a:fld>
            <a:endParaRPr lang="ru-RU"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3" Type="http://schemas.openxmlformats.org/officeDocument/2006/relationships/image" Target="../media/image40.jpeg"/><Relationship Id="rId7" Type="http://schemas.openxmlformats.org/officeDocument/2006/relationships/image" Target="../media/image42.jpeg"/><Relationship Id="rId12" Type="http://schemas.openxmlformats.org/officeDocument/2006/relationships/image" Target="../media/image47.jpeg"/><Relationship Id="rId17" Type="http://schemas.openxmlformats.org/officeDocument/2006/relationships/image" Target="../media/image52.jpeg"/><Relationship Id="rId2" Type="http://schemas.openxmlformats.org/officeDocument/2006/relationships/slideLayout" Target="../slideLayouts/slideLayout2.xml"/><Relationship Id="rId16" Type="http://schemas.openxmlformats.org/officeDocument/2006/relationships/image" Target="../media/image51.jpeg"/><Relationship Id="rId1" Type="http://schemas.openxmlformats.org/officeDocument/2006/relationships/vmlDrawing" Target="../drawings/vmlDrawing4.vml"/><Relationship Id="rId6" Type="http://schemas.openxmlformats.org/officeDocument/2006/relationships/image" Target="../media/image39.emf"/><Relationship Id="rId11" Type="http://schemas.openxmlformats.org/officeDocument/2006/relationships/image" Target="../media/image46.jpeg"/><Relationship Id="rId5" Type="http://schemas.openxmlformats.org/officeDocument/2006/relationships/oleObject" Target="../embeddings/oleObject9.bin"/><Relationship Id="rId15" Type="http://schemas.openxmlformats.org/officeDocument/2006/relationships/image" Target="../media/image50.jpeg"/><Relationship Id="rId10" Type="http://schemas.openxmlformats.org/officeDocument/2006/relationships/image" Target="../media/image45.jpeg"/><Relationship Id="rId4" Type="http://schemas.openxmlformats.org/officeDocument/2006/relationships/image" Target="../media/image41.jpeg"/><Relationship Id="rId9" Type="http://schemas.openxmlformats.org/officeDocument/2006/relationships/image" Target="../media/image44.jpeg"/><Relationship Id="rId14" Type="http://schemas.openxmlformats.org/officeDocument/2006/relationships/image" Target="../media/image4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12.xml"/><Relationship Id="rId6" Type="http://schemas.openxmlformats.org/officeDocument/2006/relationships/image" Target="../media/image58.jpe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oleObject" Target="../embeddings/oleObject3.bin"/><Relationship Id="rId1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10.emf"/><Relationship Id="rId17" Type="http://schemas.openxmlformats.org/officeDocument/2006/relationships/image" Target="../media/image19.jpeg"/><Relationship Id="rId2" Type="http://schemas.openxmlformats.org/officeDocument/2006/relationships/slideLayout" Target="../slideLayouts/slideLayout12.xml"/><Relationship Id="rId16" Type="http://schemas.openxmlformats.org/officeDocument/2006/relationships/image" Target="../media/image12.emf"/><Relationship Id="rId20" Type="http://schemas.openxmlformats.org/officeDocument/2006/relationships/image" Target="../media/image22.jpeg"/><Relationship Id="rId1" Type="http://schemas.openxmlformats.org/officeDocument/2006/relationships/vmlDrawing" Target="../drawings/vmlDrawing1.vml"/><Relationship Id="rId6" Type="http://schemas.openxmlformats.org/officeDocument/2006/relationships/image" Target="../media/image16.jpeg"/><Relationship Id="rId11" Type="http://schemas.openxmlformats.org/officeDocument/2006/relationships/oleObject" Target="../embeddings/oleObject2.bin"/><Relationship Id="rId5" Type="http://schemas.openxmlformats.org/officeDocument/2006/relationships/image" Target="../media/image15.png"/><Relationship Id="rId15" Type="http://schemas.openxmlformats.org/officeDocument/2006/relationships/oleObject" Target="../embeddings/oleObject4.bin"/><Relationship Id="rId10" Type="http://schemas.openxmlformats.org/officeDocument/2006/relationships/image" Target="../media/image9.emf"/><Relationship Id="rId19" Type="http://schemas.openxmlformats.org/officeDocument/2006/relationships/image" Target="../media/image21.jpeg"/><Relationship Id="rId4" Type="http://schemas.openxmlformats.org/officeDocument/2006/relationships/image" Target="../media/image14.png"/><Relationship Id="rId9" Type="http://schemas.openxmlformats.org/officeDocument/2006/relationships/oleObject" Target="../embeddings/oleObject1.bin"/><Relationship Id="rId14" Type="http://schemas.openxmlformats.org/officeDocument/2006/relationships/image" Target="../media/image11.emf"/></Relationships>
</file>

<file path=ppt/slides/_rels/slide5.xml.rels><?xml version="1.0" encoding="UTF-8" standalone="yes"?>
<Relationships xmlns="http://schemas.openxmlformats.org/package/2006/relationships"><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tags" Target="../tags/tag25.xml"/><Relationship Id="rId39" Type="http://schemas.openxmlformats.org/officeDocument/2006/relationships/tags" Target="../tags/tag38.xml"/><Relationship Id="rId21" Type="http://schemas.openxmlformats.org/officeDocument/2006/relationships/tags" Target="../tags/tag20.xml"/><Relationship Id="rId34" Type="http://schemas.openxmlformats.org/officeDocument/2006/relationships/tags" Target="../tags/tag33.xml"/><Relationship Id="rId42" Type="http://schemas.openxmlformats.org/officeDocument/2006/relationships/tags" Target="../tags/tag41.xml"/><Relationship Id="rId47" Type="http://schemas.openxmlformats.org/officeDocument/2006/relationships/tags" Target="../tags/tag46.xml"/><Relationship Id="rId50" Type="http://schemas.openxmlformats.org/officeDocument/2006/relationships/tags" Target="../tags/tag49.xml"/><Relationship Id="rId55" Type="http://schemas.openxmlformats.org/officeDocument/2006/relationships/tags" Target="../tags/tag54.xml"/><Relationship Id="rId63" Type="http://schemas.openxmlformats.org/officeDocument/2006/relationships/image" Target="../media/image25.emf"/><Relationship Id="rId7" Type="http://schemas.openxmlformats.org/officeDocument/2006/relationships/tags" Target="../tags/tag6.xml"/><Relationship Id="rId2" Type="http://schemas.openxmlformats.org/officeDocument/2006/relationships/tags" Target="../tags/tag1.xml"/><Relationship Id="rId16" Type="http://schemas.openxmlformats.org/officeDocument/2006/relationships/tags" Target="../tags/tag15.xml"/><Relationship Id="rId20" Type="http://schemas.openxmlformats.org/officeDocument/2006/relationships/tags" Target="../tags/tag19.xml"/><Relationship Id="rId29" Type="http://schemas.openxmlformats.org/officeDocument/2006/relationships/tags" Target="../tags/tag28.xml"/><Relationship Id="rId41" Type="http://schemas.openxmlformats.org/officeDocument/2006/relationships/tags" Target="../tags/tag40.xml"/><Relationship Id="rId54" Type="http://schemas.openxmlformats.org/officeDocument/2006/relationships/tags" Target="../tags/tag53.xml"/><Relationship Id="rId62" Type="http://schemas.openxmlformats.org/officeDocument/2006/relationships/oleObject" Target="../embeddings/oleObject7.bin"/><Relationship Id="rId1" Type="http://schemas.openxmlformats.org/officeDocument/2006/relationships/vmlDrawing" Target="../drawings/vmlDrawing2.v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tags" Target="../tags/tag23.xml"/><Relationship Id="rId32" Type="http://schemas.openxmlformats.org/officeDocument/2006/relationships/tags" Target="../tags/tag31.xml"/><Relationship Id="rId37" Type="http://schemas.openxmlformats.org/officeDocument/2006/relationships/tags" Target="../tags/tag36.xml"/><Relationship Id="rId40" Type="http://schemas.openxmlformats.org/officeDocument/2006/relationships/tags" Target="../tags/tag39.xml"/><Relationship Id="rId45" Type="http://schemas.openxmlformats.org/officeDocument/2006/relationships/tags" Target="../tags/tag44.xml"/><Relationship Id="rId53" Type="http://schemas.openxmlformats.org/officeDocument/2006/relationships/tags" Target="../tags/tag52.xml"/><Relationship Id="rId58" Type="http://schemas.openxmlformats.org/officeDocument/2006/relationships/oleObject" Target="../embeddings/oleObject5.bin"/><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tags" Target="../tags/tag22.xml"/><Relationship Id="rId28" Type="http://schemas.openxmlformats.org/officeDocument/2006/relationships/tags" Target="../tags/tag27.xml"/><Relationship Id="rId36" Type="http://schemas.openxmlformats.org/officeDocument/2006/relationships/tags" Target="../tags/tag35.xml"/><Relationship Id="rId49" Type="http://schemas.openxmlformats.org/officeDocument/2006/relationships/tags" Target="../tags/tag48.xml"/><Relationship Id="rId57" Type="http://schemas.openxmlformats.org/officeDocument/2006/relationships/slideLayout" Target="../slideLayouts/slideLayout1.xml"/><Relationship Id="rId61" Type="http://schemas.openxmlformats.org/officeDocument/2006/relationships/image" Target="../media/image24.emf"/><Relationship Id="rId10" Type="http://schemas.openxmlformats.org/officeDocument/2006/relationships/tags" Target="../tags/tag9.xml"/><Relationship Id="rId19" Type="http://schemas.openxmlformats.org/officeDocument/2006/relationships/tags" Target="../tags/tag18.xml"/><Relationship Id="rId31" Type="http://schemas.openxmlformats.org/officeDocument/2006/relationships/tags" Target="../tags/tag30.xml"/><Relationship Id="rId44" Type="http://schemas.openxmlformats.org/officeDocument/2006/relationships/tags" Target="../tags/tag43.xml"/><Relationship Id="rId52" Type="http://schemas.openxmlformats.org/officeDocument/2006/relationships/tags" Target="../tags/tag51.xml"/><Relationship Id="rId60" Type="http://schemas.openxmlformats.org/officeDocument/2006/relationships/oleObject" Target="../embeddings/oleObject6.bin"/><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tags" Target="../tags/tag21.xml"/><Relationship Id="rId27" Type="http://schemas.openxmlformats.org/officeDocument/2006/relationships/tags" Target="../tags/tag26.xml"/><Relationship Id="rId30" Type="http://schemas.openxmlformats.org/officeDocument/2006/relationships/tags" Target="../tags/tag29.xml"/><Relationship Id="rId35" Type="http://schemas.openxmlformats.org/officeDocument/2006/relationships/tags" Target="../tags/tag34.xml"/><Relationship Id="rId43" Type="http://schemas.openxmlformats.org/officeDocument/2006/relationships/tags" Target="../tags/tag42.xml"/><Relationship Id="rId48" Type="http://schemas.openxmlformats.org/officeDocument/2006/relationships/tags" Target="../tags/tag47.xml"/><Relationship Id="rId56" Type="http://schemas.openxmlformats.org/officeDocument/2006/relationships/tags" Target="../tags/tag55.xml"/><Relationship Id="rId64" Type="http://schemas.openxmlformats.org/officeDocument/2006/relationships/image" Target="../media/image26.png"/><Relationship Id="rId8" Type="http://schemas.openxmlformats.org/officeDocument/2006/relationships/tags" Target="../tags/tag7.xml"/><Relationship Id="rId51" Type="http://schemas.openxmlformats.org/officeDocument/2006/relationships/tags" Target="../tags/tag50.xml"/><Relationship Id="rId3" Type="http://schemas.openxmlformats.org/officeDocument/2006/relationships/tags" Target="../tags/tag2.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tags" Target="../tags/tag24.xml"/><Relationship Id="rId33" Type="http://schemas.openxmlformats.org/officeDocument/2006/relationships/tags" Target="../tags/tag32.xml"/><Relationship Id="rId38" Type="http://schemas.openxmlformats.org/officeDocument/2006/relationships/tags" Target="../tags/tag37.xml"/><Relationship Id="rId46" Type="http://schemas.openxmlformats.org/officeDocument/2006/relationships/tags" Target="../tags/tag45.xml"/><Relationship Id="rId59" Type="http://schemas.openxmlformats.org/officeDocument/2006/relationships/image" Target="../media/image23.emf"/></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tags" Target="../tags/tag68.xml"/><Relationship Id="rId3" Type="http://schemas.openxmlformats.org/officeDocument/2006/relationships/tags" Target="../tags/tag58.xml"/><Relationship Id="rId7" Type="http://schemas.openxmlformats.org/officeDocument/2006/relationships/tags" Target="../tags/tag62.xml"/><Relationship Id="rId12" Type="http://schemas.openxmlformats.org/officeDocument/2006/relationships/tags" Target="../tags/tag67.xml"/><Relationship Id="rId17" Type="http://schemas.openxmlformats.org/officeDocument/2006/relationships/image" Target="../media/image33.png"/><Relationship Id="rId2" Type="http://schemas.openxmlformats.org/officeDocument/2006/relationships/tags" Target="../tags/tag57.xml"/><Relationship Id="rId16" Type="http://schemas.openxmlformats.org/officeDocument/2006/relationships/image" Target="../media/image32.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tags" Target="../tags/tag66.xml"/><Relationship Id="rId5" Type="http://schemas.openxmlformats.org/officeDocument/2006/relationships/tags" Target="../tags/tag60.xml"/><Relationship Id="rId15" Type="http://schemas.openxmlformats.org/officeDocument/2006/relationships/slideLayout" Target="../slideLayouts/slideLayout1.xml"/><Relationship Id="rId10" Type="http://schemas.openxmlformats.org/officeDocument/2006/relationships/tags" Target="../tags/tag65.xml"/><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tags" Target="../tags/tag69.xml"/></Relationships>
</file>

<file path=ppt/slides/_rels/slide9.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26" Type="http://schemas.openxmlformats.org/officeDocument/2006/relationships/tags" Target="../tags/tag94.xml"/><Relationship Id="rId3" Type="http://schemas.openxmlformats.org/officeDocument/2006/relationships/tags" Target="../tags/tag71.xml"/><Relationship Id="rId21" Type="http://schemas.openxmlformats.org/officeDocument/2006/relationships/tags" Target="../tags/tag89.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5" Type="http://schemas.openxmlformats.org/officeDocument/2006/relationships/tags" Target="../tags/tag93.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tags" Target="../tags/tag88.xml"/><Relationship Id="rId29" Type="http://schemas.openxmlformats.org/officeDocument/2006/relationships/image" Target="../media/image34.emf"/><Relationship Id="rId1" Type="http://schemas.openxmlformats.org/officeDocument/2006/relationships/vmlDrawing" Target="../drawings/vmlDrawing3.vml"/><Relationship Id="rId6" Type="http://schemas.openxmlformats.org/officeDocument/2006/relationships/tags" Target="../tags/tag74.xml"/><Relationship Id="rId11" Type="http://schemas.openxmlformats.org/officeDocument/2006/relationships/tags" Target="../tags/tag79.xml"/><Relationship Id="rId24" Type="http://schemas.openxmlformats.org/officeDocument/2006/relationships/tags" Target="../tags/tag92.xml"/><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tags" Target="../tags/tag91.xml"/><Relationship Id="rId28" Type="http://schemas.openxmlformats.org/officeDocument/2006/relationships/oleObject" Target="../embeddings/oleObject8.bin"/><Relationship Id="rId10" Type="http://schemas.openxmlformats.org/officeDocument/2006/relationships/tags" Target="../tags/tag78.xml"/><Relationship Id="rId19" Type="http://schemas.openxmlformats.org/officeDocument/2006/relationships/tags" Target="../tags/tag87.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tags" Target="../tags/tag90.xml"/><Relationship Id="rId27"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5" descr="i (2)"/>
          <p:cNvPicPr>
            <a:picLocks noChangeAspect="1" noChangeArrowheads="1"/>
          </p:cNvPicPr>
          <p:nvPr/>
        </p:nvPicPr>
        <p:blipFill>
          <a:blip r:embed="rId2"/>
          <a:srcRect/>
          <a:stretch>
            <a:fillRect/>
          </a:stretch>
        </p:blipFill>
        <p:spPr bwMode="auto">
          <a:xfrm>
            <a:off x="107950" y="3716338"/>
            <a:ext cx="2857500" cy="2857500"/>
          </a:xfrm>
          <a:prstGeom prst="rect">
            <a:avLst/>
          </a:prstGeom>
          <a:noFill/>
          <a:ln w="9525">
            <a:noFill/>
            <a:miter lim="800000"/>
            <a:headEnd/>
            <a:tailEnd/>
          </a:ln>
        </p:spPr>
      </p:pic>
      <p:sp>
        <p:nvSpPr>
          <p:cNvPr id="16386" name="TextBox 4"/>
          <p:cNvSpPr txBox="1">
            <a:spLocks noChangeArrowheads="1"/>
          </p:cNvSpPr>
          <p:nvPr/>
        </p:nvSpPr>
        <p:spPr bwMode="auto">
          <a:xfrm>
            <a:off x="317500" y="1619250"/>
            <a:ext cx="8358188" cy="366713"/>
          </a:xfrm>
          <a:prstGeom prst="rect">
            <a:avLst/>
          </a:prstGeom>
          <a:noFill/>
          <a:ln w="9525">
            <a:noFill/>
            <a:miter lim="800000"/>
            <a:headEnd/>
            <a:tailEnd/>
          </a:ln>
        </p:spPr>
        <p:txBody>
          <a:bodyPr>
            <a:spAutoFit/>
          </a:bodyPr>
          <a:lstStyle/>
          <a:p>
            <a:pPr algn="ctr"/>
            <a:r>
              <a:rPr lang="de-DE" altLang="ru-RU" b="1">
                <a:latin typeface="Calibri" pitchFamily="34" charset="0"/>
              </a:rPr>
              <a:t>Stadt Lipezk, Lipezker Gebiet, die RF</a:t>
            </a:r>
            <a:endParaRPr lang="ru-RU" altLang="ru-RU" b="1">
              <a:latin typeface="Calibri" pitchFamily="34" charset="0"/>
            </a:endParaRPr>
          </a:p>
        </p:txBody>
      </p:sp>
      <p:sp>
        <p:nvSpPr>
          <p:cNvPr id="2050" name="Rectangle 2"/>
          <p:cNvSpPr>
            <a:spLocks noChangeArrowheads="1"/>
          </p:cNvSpPr>
          <p:nvPr/>
        </p:nvSpPr>
        <p:spPr bwMode="auto">
          <a:xfrm>
            <a:off x="3348038" y="2895600"/>
            <a:ext cx="5432425" cy="604838"/>
          </a:xfrm>
          <a:prstGeom prst="rect">
            <a:avLst/>
          </a:prstGeom>
          <a:noFill/>
          <a:ln>
            <a:noFill/>
          </a:ln>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pPr fontAlgn="auto">
              <a:spcBef>
                <a:spcPts val="0"/>
              </a:spcBef>
              <a:spcAft>
                <a:spcPts val="0"/>
              </a:spcAft>
              <a:defRPr/>
            </a:pPr>
            <a:endParaRPr lang="ru-RU" altLang="ru-RU" sz="2800" dirty="0">
              <a:effectLst>
                <a:outerShdw blurRad="38100" dist="38100" dir="2700000" algn="tl">
                  <a:srgbClr val="C0C0C0"/>
                </a:outerShdw>
              </a:effectLst>
              <a:latin typeface="Times New Roman" pitchFamily="18" charset="0"/>
            </a:endParaRPr>
          </a:p>
        </p:txBody>
      </p:sp>
      <p:sp>
        <p:nvSpPr>
          <p:cNvPr id="16388" name="TextBox 4"/>
          <p:cNvSpPr txBox="1">
            <a:spLocks noChangeArrowheads="1"/>
          </p:cNvSpPr>
          <p:nvPr/>
        </p:nvSpPr>
        <p:spPr bwMode="auto">
          <a:xfrm>
            <a:off x="3563938" y="4581525"/>
            <a:ext cx="5256212" cy="1344613"/>
          </a:xfrm>
          <a:prstGeom prst="rect">
            <a:avLst/>
          </a:prstGeom>
          <a:noFill/>
          <a:ln w="9525">
            <a:noFill/>
            <a:miter lim="800000"/>
            <a:headEnd/>
            <a:tailEnd/>
          </a:ln>
        </p:spPr>
        <p:txBody>
          <a:bodyPr>
            <a:spAutoFit/>
          </a:bodyPr>
          <a:lstStyle/>
          <a:p>
            <a:pPr algn="ctr"/>
            <a:r>
              <a:rPr lang="de-DE" altLang="ru-RU" sz="1600" b="1" dirty="0">
                <a:latin typeface="Calibri" pitchFamily="34" charset="0"/>
              </a:rPr>
              <a:t>Projektleiter: </a:t>
            </a:r>
          </a:p>
          <a:p>
            <a:pPr algn="ctr"/>
            <a:endParaRPr lang="de-DE" altLang="ru-RU" b="1" dirty="0">
              <a:latin typeface="Calibri" pitchFamily="34" charset="0"/>
            </a:endParaRPr>
          </a:p>
          <a:p>
            <a:pPr algn="ctr"/>
            <a:r>
              <a:rPr lang="ru-RU" altLang="ru-RU" sz="1600" b="1" dirty="0">
                <a:latin typeface="Calibri" pitchFamily="34" charset="0"/>
              </a:rPr>
              <a:t>K</a:t>
            </a:r>
            <a:r>
              <a:rPr lang="de-DE" altLang="ru-RU" sz="1600" b="1" dirty="0" err="1">
                <a:latin typeface="Calibri" pitchFamily="34" charset="0"/>
              </a:rPr>
              <a:t>andidat</a:t>
            </a:r>
            <a:r>
              <a:rPr lang="de-DE" altLang="ru-RU" sz="1600" b="1" dirty="0">
                <a:latin typeface="Calibri" pitchFamily="34" charset="0"/>
              </a:rPr>
              <a:t> der Ingenieur</a:t>
            </a:r>
            <a:r>
              <a:rPr lang="ru-RU" altLang="ru-RU" sz="1600" b="1" dirty="0">
                <a:latin typeface="Calibri" pitchFamily="34" charset="0"/>
              </a:rPr>
              <a:t>w</a:t>
            </a:r>
            <a:r>
              <a:rPr lang="de-DE" altLang="ru-RU" sz="1600" b="1" dirty="0" err="1">
                <a:latin typeface="Calibri" pitchFamily="34" charset="0"/>
              </a:rPr>
              <a:t>issenschaften</a:t>
            </a:r>
            <a:r>
              <a:rPr lang="ru-RU" altLang="ru-RU" sz="1600" b="1" dirty="0">
                <a:latin typeface="Calibri" pitchFamily="34" charset="0"/>
              </a:rPr>
              <a:t>, </a:t>
            </a:r>
            <a:r>
              <a:rPr lang="ru-RU" altLang="ru-RU" sz="1600" b="1" dirty="0" err="1">
                <a:latin typeface="Calibri" pitchFamily="34" charset="0"/>
              </a:rPr>
              <a:t>Generaldirektor</a:t>
            </a:r>
            <a:r>
              <a:rPr lang="ru-RU" altLang="ru-RU" sz="1600" b="1" dirty="0">
                <a:latin typeface="Calibri" pitchFamily="34" charset="0"/>
              </a:rPr>
              <a:t> </a:t>
            </a:r>
            <a:r>
              <a:rPr lang="de-DE" altLang="ru-RU" sz="1600" b="1" dirty="0">
                <a:latin typeface="Calibri" pitchFamily="34" charset="0"/>
              </a:rPr>
              <a:t>des „</a:t>
            </a:r>
            <a:r>
              <a:rPr lang="ru-RU" altLang="ru-RU" sz="1600" b="1" dirty="0">
                <a:latin typeface="Calibri" pitchFamily="34" charset="0"/>
              </a:rPr>
              <a:t>W</a:t>
            </a:r>
            <a:r>
              <a:rPr lang="de-DE" altLang="ru-RU" sz="1600" b="1" dirty="0" err="1">
                <a:latin typeface="Calibri" pitchFamily="34" charset="0"/>
              </a:rPr>
              <a:t>issenschaftlichen</a:t>
            </a:r>
            <a:r>
              <a:rPr lang="de-DE" altLang="ru-RU" sz="1600" b="1" dirty="0">
                <a:latin typeface="Calibri" pitchFamily="34" charset="0"/>
              </a:rPr>
              <a:t> Produktionsbetriebs S</a:t>
            </a:r>
            <a:r>
              <a:rPr lang="ru-RU" altLang="ru-RU" sz="1600" b="1" dirty="0">
                <a:latin typeface="Calibri" pitchFamily="34" charset="0"/>
              </a:rPr>
              <a:t>y</a:t>
            </a:r>
            <a:r>
              <a:rPr lang="de-DE" altLang="ru-RU" sz="1600" b="1" dirty="0">
                <a:latin typeface="Calibri" pitchFamily="34" charset="0"/>
              </a:rPr>
              <a:t>stem48“ </a:t>
            </a:r>
            <a:endParaRPr lang="ru-RU" altLang="ru-RU" sz="1600" b="1" dirty="0">
              <a:latin typeface="Calibri" pitchFamily="34" charset="0"/>
            </a:endParaRPr>
          </a:p>
          <a:p>
            <a:pPr algn="ctr"/>
            <a:r>
              <a:rPr lang="de-DE" altLang="ru-RU" sz="1600" b="1" dirty="0">
                <a:latin typeface="Calibri" pitchFamily="34" charset="0"/>
              </a:rPr>
              <a:t>Sergei Titow</a:t>
            </a:r>
            <a:endParaRPr lang="ru-RU" altLang="ru-RU" sz="1600" b="1" dirty="0">
              <a:latin typeface="Calibri" pitchFamily="34" charset="0"/>
            </a:endParaRPr>
          </a:p>
        </p:txBody>
      </p:sp>
      <p:pic>
        <p:nvPicPr>
          <p:cNvPr id="16389" name="Picture 4" descr=" Государственный Герб России "/>
          <p:cNvPicPr>
            <a:picLocks noChangeAspect="1" noChangeArrowheads="1"/>
          </p:cNvPicPr>
          <p:nvPr/>
        </p:nvPicPr>
        <p:blipFill>
          <a:blip r:embed="rId3"/>
          <a:srcRect/>
          <a:stretch>
            <a:fillRect/>
          </a:stretch>
        </p:blipFill>
        <p:spPr bwMode="auto">
          <a:xfrm>
            <a:off x="1189038" y="5157788"/>
            <a:ext cx="374650" cy="430212"/>
          </a:xfrm>
          <a:prstGeom prst="rect">
            <a:avLst/>
          </a:prstGeom>
          <a:noFill/>
          <a:ln w="9525">
            <a:noFill/>
            <a:miter lim="800000"/>
            <a:headEnd/>
            <a:tailEnd/>
          </a:ln>
        </p:spPr>
      </p:pic>
      <p:pic>
        <p:nvPicPr>
          <p:cNvPr id="16390" name="Picture 8"/>
          <p:cNvPicPr>
            <a:picLocks noChangeAspect="1" noChangeArrowheads="1"/>
          </p:cNvPicPr>
          <p:nvPr/>
        </p:nvPicPr>
        <p:blipFill>
          <a:blip r:embed="rId4"/>
          <a:srcRect/>
          <a:stretch>
            <a:fillRect/>
          </a:stretch>
        </p:blipFill>
        <p:spPr bwMode="auto">
          <a:xfrm>
            <a:off x="3203575" y="274638"/>
            <a:ext cx="738188" cy="987425"/>
          </a:xfrm>
          <a:prstGeom prst="rect">
            <a:avLst/>
          </a:prstGeom>
          <a:noFill/>
          <a:ln w="9525">
            <a:noFill/>
            <a:miter lim="800000"/>
            <a:headEnd/>
            <a:tailEnd/>
          </a:ln>
        </p:spPr>
      </p:pic>
      <p:sp>
        <p:nvSpPr>
          <p:cNvPr id="3" name="Номер слайда 2"/>
          <p:cNvSpPr>
            <a:spLocks noGrp="1"/>
          </p:cNvSpPr>
          <p:nvPr>
            <p:ph type="sldNum" sz="quarter" idx="12"/>
          </p:nvPr>
        </p:nvSpPr>
        <p:spPr/>
        <p:txBody>
          <a:bodyPr/>
          <a:lstStyle/>
          <a:p>
            <a:pPr>
              <a:defRPr/>
            </a:pPr>
            <a:fld id="{09340782-E43E-4558-8629-0E770DFB89EC}" type="slidenum">
              <a:rPr lang="ru-RU"/>
              <a:pPr>
                <a:defRPr/>
              </a:pPr>
              <a:t>1</a:t>
            </a:fld>
            <a:endParaRPr lang="ru-RU" dirty="0"/>
          </a:p>
        </p:txBody>
      </p:sp>
      <p:sp>
        <p:nvSpPr>
          <p:cNvPr id="16392" name="Прямоугольник 3"/>
          <p:cNvSpPr>
            <a:spLocks noChangeArrowheads="1"/>
          </p:cNvSpPr>
          <p:nvPr/>
        </p:nvSpPr>
        <p:spPr bwMode="auto">
          <a:xfrm>
            <a:off x="373063" y="2454275"/>
            <a:ext cx="8302625" cy="1187450"/>
          </a:xfrm>
          <a:prstGeom prst="rect">
            <a:avLst/>
          </a:prstGeom>
          <a:noFill/>
          <a:ln w="9525">
            <a:noFill/>
            <a:miter lim="800000"/>
            <a:headEnd/>
            <a:tailEnd/>
          </a:ln>
        </p:spPr>
        <p:txBody>
          <a:bodyPr>
            <a:spAutoFit/>
          </a:bodyPr>
          <a:lstStyle/>
          <a:p>
            <a:pPr algn="ctr"/>
            <a:r>
              <a:rPr lang="de-DE" sz="2400" b="1">
                <a:latin typeface="Calibri" pitchFamily="34" charset="0"/>
              </a:rPr>
              <a:t>Entwicklung der Technologie und der Innovationseinrichtung zur induktiven achsensymmetrischen Erwärmung der metallischen Werkstücke mit der diskreten Querschnittsfläche</a:t>
            </a:r>
            <a:endParaRPr lang="ru-RU" sz="2400" b="1">
              <a:latin typeface="Calibri" pitchFamily="34" charset="0"/>
            </a:endParaRPr>
          </a:p>
        </p:txBody>
      </p:sp>
      <p:pic>
        <p:nvPicPr>
          <p:cNvPr id="16393" name="Picture 2" descr="C:\Users\Сергей\Desktop\post_image-20170904200943.jpg"/>
          <p:cNvPicPr>
            <a:picLocks noChangeAspect="1" noChangeArrowheads="1"/>
          </p:cNvPicPr>
          <p:nvPr/>
        </p:nvPicPr>
        <p:blipFill>
          <a:blip r:embed="rId5"/>
          <a:srcRect/>
          <a:stretch>
            <a:fillRect/>
          </a:stretch>
        </p:blipFill>
        <p:spPr bwMode="auto">
          <a:xfrm>
            <a:off x="6589713" y="171450"/>
            <a:ext cx="2190750" cy="1193800"/>
          </a:xfrm>
          <a:prstGeom prst="rect">
            <a:avLst/>
          </a:prstGeom>
          <a:noFill/>
          <a:ln w="9525">
            <a:noFill/>
            <a:miter lim="800000"/>
            <a:headEnd/>
            <a:tailEnd/>
          </a:ln>
        </p:spPr>
      </p:pic>
      <p:pic>
        <p:nvPicPr>
          <p:cNvPr id="16394" name="Picture 3"/>
          <p:cNvPicPr>
            <a:picLocks noChangeAspect="1" noChangeArrowheads="1"/>
          </p:cNvPicPr>
          <p:nvPr/>
        </p:nvPicPr>
        <p:blipFill>
          <a:blip r:embed="rId6"/>
          <a:srcRect/>
          <a:stretch>
            <a:fillRect/>
          </a:stretch>
        </p:blipFill>
        <p:spPr bwMode="auto">
          <a:xfrm>
            <a:off x="536575" y="66675"/>
            <a:ext cx="1677988" cy="1403350"/>
          </a:xfrm>
          <a:prstGeom prst="rect">
            <a:avLst/>
          </a:prstGeom>
          <a:noFill/>
          <a:ln w="9525">
            <a:noFill/>
            <a:miter lim="800000"/>
            <a:headEnd/>
            <a:tailEnd/>
          </a:ln>
        </p:spPr>
      </p:pic>
      <p:pic>
        <p:nvPicPr>
          <p:cNvPr id="16395" name="Picture 2" descr="C:\Users\Сергей\Desktop\1c1b0ea9246a2233cdb208051e114607.jpg"/>
          <p:cNvPicPr>
            <a:picLocks noChangeAspect="1" noChangeArrowheads="1"/>
          </p:cNvPicPr>
          <p:nvPr/>
        </p:nvPicPr>
        <p:blipFill>
          <a:blip r:embed="rId7"/>
          <a:srcRect/>
          <a:stretch>
            <a:fillRect/>
          </a:stretch>
        </p:blipFill>
        <p:spPr bwMode="auto">
          <a:xfrm>
            <a:off x="4787900" y="382588"/>
            <a:ext cx="1136650" cy="804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65D9EC5B-C57C-429C-B9DB-AECD89584B5D}" type="slidenum">
              <a:rPr lang="ru-RU"/>
              <a:pPr>
                <a:defRPr/>
              </a:pPr>
              <a:t>10</a:t>
            </a:fld>
            <a:endParaRPr lang="ru-RU" dirty="0"/>
          </a:p>
        </p:txBody>
      </p:sp>
      <p:sp>
        <p:nvSpPr>
          <p:cNvPr id="40962" name="Прямоугольник 4"/>
          <p:cNvSpPr>
            <a:spLocks noChangeArrowheads="1"/>
          </p:cNvSpPr>
          <p:nvPr/>
        </p:nvSpPr>
        <p:spPr bwMode="auto">
          <a:xfrm>
            <a:off x="395288" y="44450"/>
            <a:ext cx="8497887" cy="366713"/>
          </a:xfrm>
          <a:prstGeom prst="rect">
            <a:avLst/>
          </a:prstGeom>
          <a:noFill/>
          <a:ln w="9525">
            <a:noFill/>
            <a:miter lim="800000"/>
            <a:headEnd/>
            <a:tailEnd/>
          </a:ln>
        </p:spPr>
        <p:txBody>
          <a:bodyPr>
            <a:spAutoFit/>
          </a:bodyPr>
          <a:lstStyle/>
          <a:p>
            <a:pPr algn="ctr"/>
            <a:r>
              <a:rPr lang="en-US" altLang="ru-RU" b="1" u="sng">
                <a:latin typeface="Calibri" pitchFamily="34" charset="0"/>
              </a:rPr>
              <a:t>GEOGRAPHIE </a:t>
            </a:r>
            <a:r>
              <a:rPr lang="de-DE" altLang="ru-RU" b="1" u="sng">
                <a:latin typeface="Calibri" pitchFamily="34" charset="0"/>
              </a:rPr>
              <a:t>DER HERSTELLER - KONSUMENTEN VON MAHLKUGELN IN DER WELT</a:t>
            </a:r>
            <a:r>
              <a:rPr lang="ru-RU" altLang="ru-RU" b="1" u="sng">
                <a:latin typeface="Calibri" pitchFamily="34" charset="0"/>
              </a:rPr>
              <a:t> </a:t>
            </a:r>
          </a:p>
        </p:txBody>
      </p:sp>
      <p:sp>
        <p:nvSpPr>
          <p:cNvPr id="40963" name="Text Box 5"/>
          <p:cNvSpPr txBox="1">
            <a:spLocks noChangeArrowheads="1"/>
          </p:cNvSpPr>
          <p:nvPr/>
        </p:nvSpPr>
        <p:spPr bwMode="auto">
          <a:xfrm>
            <a:off x="611188" y="549275"/>
            <a:ext cx="8137525" cy="366713"/>
          </a:xfrm>
          <a:prstGeom prst="rect">
            <a:avLst/>
          </a:prstGeom>
          <a:noFill/>
          <a:ln w="9525">
            <a:noFill/>
            <a:miter lim="800000"/>
            <a:headEnd/>
            <a:tailEnd/>
          </a:ln>
        </p:spPr>
        <p:txBody>
          <a:bodyPr>
            <a:spAutoFit/>
          </a:bodyPr>
          <a:lstStyle/>
          <a:p>
            <a:pPr>
              <a:spcBef>
                <a:spcPct val="50000"/>
              </a:spcBef>
            </a:pPr>
            <a:endParaRPr lang="ru-RU"/>
          </a:p>
        </p:txBody>
      </p:sp>
      <p:sp>
        <p:nvSpPr>
          <p:cNvPr id="40964" name="Text Box 6"/>
          <p:cNvSpPr txBox="1">
            <a:spLocks noChangeArrowheads="1"/>
          </p:cNvSpPr>
          <p:nvPr/>
        </p:nvSpPr>
        <p:spPr bwMode="auto">
          <a:xfrm>
            <a:off x="323850" y="404813"/>
            <a:ext cx="8496300" cy="517525"/>
          </a:xfrm>
          <a:prstGeom prst="rect">
            <a:avLst/>
          </a:prstGeom>
          <a:noFill/>
          <a:ln w="9525">
            <a:noFill/>
            <a:miter lim="800000"/>
            <a:headEnd/>
            <a:tailEnd/>
          </a:ln>
        </p:spPr>
        <p:txBody>
          <a:bodyPr>
            <a:spAutoFit/>
          </a:bodyPr>
          <a:lstStyle/>
          <a:p>
            <a:pPr algn="ctr">
              <a:spcBef>
                <a:spcPct val="50000"/>
              </a:spcBef>
            </a:pPr>
            <a:r>
              <a:rPr lang="de-DE" sz="1400"/>
              <a:t>Der globale Markt der Mahlkörper macht </a:t>
            </a:r>
            <a:r>
              <a:rPr lang="de-DE" sz="1400">
                <a:cs typeface="Arial" charset="0"/>
              </a:rPr>
              <a:t>~3 Mrd. t </a:t>
            </a:r>
            <a:r>
              <a:rPr lang="de-DE" sz="1400"/>
              <a:t>aus und wachst um 4-5% pro Jahr, aber die Kapazitäten sind nur zu </a:t>
            </a:r>
            <a:r>
              <a:rPr lang="de-DE" sz="1400">
                <a:cs typeface="Arial" charset="0"/>
              </a:rPr>
              <a:t>~70% ausg</a:t>
            </a:r>
            <a:r>
              <a:rPr lang="de-DE" sz="1400"/>
              <a:t>elastet.</a:t>
            </a:r>
            <a:endParaRPr lang="ru-RU" sz="1400"/>
          </a:p>
        </p:txBody>
      </p:sp>
      <p:sp>
        <p:nvSpPr>
          <p:cNvPr id="40965" name="Text Box 7"/>
          <p:cNvSpPr txBox="1">
            <a:spLocks noChangeArrowheads="1"/>
          </p:cNvSpPr>
          <p:nvPr/>
        </p:nvSpPr>
        <p:spPr bwMode="auto">
          <a:xfrm>
            <a:off x="250825" y="908050"/>
            <a:ext cx="4752975" cy="390525"/>
          </a:xfrm>
          <a:prstGeom prst="rect">
            <a:avLst/>
          </a:prstGeom>
          <a:noFill/>
          <a:ln w="9525">
            <a:noFill/>
            <a:miter lim="800000"/>
            <a:headEnd/>
            <a:tailEnd/>
          </a:ln>
        </p:spPr>
        <p:txBody>
          <a:bodyPr>
            <a:spAutoFit/>
          </a:bodyPr>
          <a:lstStyle/>
          <a:p>
            <a:pPr>
              <a:lnSpc>
                <a:spcPct val="70000"/>
              </a:lnSpc>
            </a:pPr>
            <a:r>
              <a:rPr lang="de-DE" sz="1400" b="1"/>
              <a:t>Regionale Bilanzen der Mahlkörper</a:t>
            </a:r>
          </a:p>
          <a:p>
            <a:pPr>
              <a:lnSpc>
                <a:spcPct val="70000"/>
              </a:lnSpc>
            </a:pPr>
            <a:r>
              <a:rPr lang="de-DE" sz="1400"/>
              <a:t>(2017, Tt)</a:t>
            </a:r>
            <a:endParaRPr lang="ru-RU" sz="1400"/>
          </a:p>
        </p:txBody>
      </p:sp>
      <p:pic>
        <p:nvPicPr>
          <p:cNvPr id="40966" name="Picture 8"/>
          <p:cNvPicPr>
            <a:picLocks noChangeAspect="1" noChangeArrowheads="1"/>
          </p:cNvPicPr>
          <p:nvPr/>
        </p:nvPicPr>
        <p:blipFill>
          <a:blip r:embed="rId2"/>
          <a:srcRect/>
          <a:stretch>
            <a:fillRect/>
          </a:stretch>
        </p:blipFill>
        <p:spPr bwMode="auto">
          <a:xfrm>
            <a:off x="250825" y="1484313"/>
            <a:ext cx="6553200" cy="4752975"/>
          </a:xfrm>
          <a:prstGeom prst="rect">
            <a:avLst/>
          </a:prstGeom>
          <a:noFill/>
          <a:ln w="9525">
            <a:noFill/>
            <a:miter lim="800000"/>
            <a:headEnd/>
            <a:tailEnd/>
          </a:ln>
        </p:spPr>
      </p:pic>
      <p:sp>
        <p:nvSpPr>
          <p:cNvPr id="40967" name="Text Box 9"/>
          <p:cNvSpPr txBox="1">
            <a:spLocks noChangeArrowheads="1"/>
          </p:cNvSpPr>
          <p:nvPr/>
        </p:nvSpPr>
        <p:spPr bwMode="auto">
          <a:xfrm>
            <a:off x="323850" y="6237288"/>
            <a:ext cx="5761038" cy="569912"/>
          </a:xfrm>
          <a:prstGeom prst="rect">
            <a:avLst/>
          </a:prstGeom>
          <a:noFill/>
          <a:ln w="9525">
            <a:noFill/>
            <a:miter lim="800000"/>
            <a:headEnd/>
            <a:tailEnd/>
          </a:ln>
        </p:spPr>
        <p:txBody>
          <a:bodyPr>
            <a:spAutoFit/>
          </a:bodyPr>
          <a:lstStyle/>
          <a:p>
            <a:pPr marL="342900" indent="-342900">
              <a:buFontTx/>
              <a:buAutoNum type="arabicPeriod"/>
            </a:pPr>
            <a:r>
              <a:rPr lang="de-DE" sz="900"/>
              <a:t>Einschließlich Nordafrika</a:t>
            </a:r>
          </a:p>
          <a:p>
            <a:pPr marL="342900" indent="-342900"/>
            <a:r>
              <a:rPr lang="de-DE" sz="900"/>
              <a:t>Quellenangaben: </a:t>
            </a:r>
            <a:r>
              <a:rPr lang="de-DE" sz="900">
                <a:solidFill>
                  <a:srgbClr val="000000"/>
                </a:solidFill>
              </a:rPr>
              <a:t>Arrium, AIA Engineering, UN Comtrade, Analyse von A.T. Kearney</a:t>
            </a:r>
          </a:p>
          <a:p>
            <a:pPr marL="342900" indent="-342900">
              <a:spcBef>
                <a:spcPct val="50000"/>
              </a:spcBef>
            </a:pPr>
            <a:endParaRPr lang="de-DE" sz="900"/>
          </a:p>
        </p:txBody>
      </p:sp>
      <p:sp>
        <p:nvSpPr>
          <p:cNvPr id="40968" name="Text Box 10"/>
          <p:cNvSpPr txBox="1">
            <a:spLocks noChangeArrowheads="1"/>
          </p:cNvSpPr>
          <p:nvPr/>
        </p:nvSpPr>
        <p:spPr bwMode="auto">
          <a:xfrm>
            <a:off x="6588125" y="1125538"/>
            <a:ext cx="2555875" cy="4933950"/>
          </a:xfrm>
          <a:prstGeom prst="rect">
            <a:avLst/>
          </a:prstGeom>
          <a:noFill/>
          <a:ln w="9525">
            <a:noFill/>
            <a:miter lim="800000"/>
            <a:headEnd/>
            <a:tailEnd/>
          </a:ln>
        </p:spPr>
        <p:txBody>
          <a:bodyPr>
            <a:spAutoFit/>
          </a:bodyPr>
          <a:lstStyle/>
          <a:p>
            <a:pPr>
              <a:spcBef>
                <a:spcPct val="50000"/>
              </a:spcBef>
              <a:buFontTx/>
              <a:buChar char="•"/>
            </a:pPr>
            <a:r>
              <a:rPr lang="de-DE"/>
              <a:t> </a:t>
            </a:r>
            <a:r>
              <a:rPr lang="de-DE" sz="1300"/>
              <a:t>Der Weltmarktumfang von Mahlkörpern macht </a:t>
            </a:r>
            <a:r>
              <a:rPr lang="de-DE" sz="1300">
                <a:cs typeface="Arial" charset="0"/>
              </a:rPr>
              <a:t>~2,9Mrd. t</a:t>
            </a:r>
            <a:r>
              <a:rPr lang="de-DE" sz="1300"/>
              <a:t> aus, </a:t>
            </a:r>
            <a:r>
              <a:rPr lang="de-DE" sz="1300">
                <a:cs typeface="Arial" charset="0"/>
              </a:rPr>
              <a:t>~</a:t>
            </a:r>
            <a:r>
              <a:rPr lang="de-DE" sz="1300"/>
              <a:t>90% davon vom Bergbausektor verbraucht wird.</a:t>
            </a:r>
          </a:p>
          <a:p>
            <a:pPr>
              <a:spcBef>
                <a:spcPct val="50000"/>
              </a:spcBef>
              <a:buFontTx/>
              <a:buChar char="•"/>
            </a:pPr>
            <a:r>
              <a:rPr lang="de-DE" sz="1300"/>
              <a:t> Die wichtigsten Verbrauchsregionen sind GUS, Süd- und Nordamerika, China und Australasien.</a:t>
            </a:r>
          </a:p>
          <a:p>
            <a:pPr>
              <a:spcBef>
                <a:spcPct val="50000"/>
              </a:spcBef>
              <a:buFontTx/>
              <a:buChar char="•"/>
            </a:pPr>
            <a:r>
              <a:rPr lang="de-DE" sz="1300"/>
              <a:t> In den Jahren 2014-2017 macht die jährliche Marktwachstumsrate 4-5% pro Jahr aus.</a:t>
            </a:r>
          </a:p>
          <a:p>
            <a:pPr>
              <a:spcBef>
                <a:spcPct val="50000"/>
              </a:spcBef>
              <a:buFontTx/>
              <a:buChar char="•"/>
            </a:pPr>
            <a:r>
              <a:rPr lang="de-DE" sz="1300"/>
              <a:t> Die Herstellung von Mahlkörper ist hauptsächlich in ihren Verbrauchsregionen konzentriert. Die Gesamtauslastung der Kapazitäten macht </a:t>
            </a:r>
            <a:r>
              <a:rPr lang="de-DE" sz="1300">
                <a:cs typeface="Arial" charset="0"/>
              </a:rPr>
              <a:t>~70% aus.</a:t>
            </a:r>
          </a:p>
          <a:p>
            <a:pPr>
              <a:spcBef>
                <a:spcPct val="50000"/>
              </a:spcBef>
              <a:buFontTx/>
              <a:buChar char="•"/>
            </a:pPr>
            <a:r>
              <a:rPr lang="de-DE" sz="1300">
                <a:cs typeface="Arial" charset="0"/>
              </a:rPr>
              <a:t> </a:t>
            </a:r>
            <a:r>
              <a:rPr lang="de-DE" sz="1300"/>
              <a:t>60 und 30 Tt pro Jahr bzw. exportierend,</a:t>
            </a:r>
            <a:r>
              <a:rPr lang="ru-RU" sz="1300"/>
              <a:t> </a:t>
            </a:r>
            <a:r>
              <a:rPr lang="de-DE" sz="1300"/>
              <a:t>sind </a:t>
            </a:r>
            <a:r>
              <a:rPr lang="de-DE" sz="1300">
                <a:cs typeface="Arial" charset="0"/>
              </a:rPr>
              <a:t>Indien und China die größten </a:t>
            </a:r>
            <a:r>
              <a:rPr lang="de-DE" sz="1300"/>
              <a:t>Exporteure der Mahlkörper.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Прямоугольник 16"/>
          <p:cNvSpPr>
            <a:spLocks noChangeArrowheads="1"/>
          </p:cNvSpPr>
          <p:nvPr/>
        </p:nvSpPr>
        <p:spPr bwMode="auto">
          <a:xfrm>
            <a:off x="4643438" y="4322763"/>
            <a:ext cx="3025775" cy="307975"/>
          </a:xfrm>
          <a:prstGeom prst="rect">
            <a:avLst/>
          </a:prstGeom>
          <a:noFill/>
          <a:ln w="9525">
            <a:noFill/>
            <a:miter lim="800000"/>
            <a:headEnd/>
            <a:tailEnd/>
          </a:ln>
        </p:spPr>
        <p:txBody>
          <a:bodyPr wrap="none">
            <a:spAutoFit/>
          </a:bodyPr>
          <a:lstStyle/>
          <a:p>
            <a:r>
              <a:rPr lang="ru-RU" altLang="ru-RU" sz="1400" b="1">
                <a:solidFill>
                  <a:schemeClr val="bg1"/>
                </a:solidFill>
                <a:latin typeface="Calibri" pitchFamily="34" charset="0"/>
              </a:rPr>
              <a:t>снижение качества термообработки</a:t>
            </a:r>
            <a:endParaRPr lang="ru-RU" sz="1400">
              <a:solidFill>
                <a:schemeClr val="bg1"/>
              </a:solidFill>
              <a:latin typeface="Calibri" pitchFamily="34" charset="0"/>
            </a:endParaRPr>
          </a:p>
        </p:txBody>
      </p:sp>
      <p:sp>
        <p:nvSpPr>
          <p:cNvPr id="41986" name="TextBox 31"/>
          <p:cNvSpPr txBox="1">
            <a:spLocks noChangeArrowheads="1"/>
          </p:cNvSpPr>
          <p:nvPr/>
        </p:nvSpPr>
        <p:spPr bwMode="auto">
          <a:xfrm>
            <a:off x="-36240" y="333375"/>
            <a:ext cx="3240088" cy="304800"/>
          </a:xfrm>
          <a:prstGeom prst="rect">
            <a:avLst/>
          </a:prstGeom>
          <a:noFill/>
          <a:ln w="9525">
            <a:noFill/>
            <a:miter lim="800000"/>
            <a:headEnd/>
            <a:tailEnd/>
          </a:ln>
        </p:spPr>
        <p:txBody>
          <a:bodyPr>
            <a:spAutoFit/>
          </a:bodyPr>
          <a:lstStyle/>
          <a:p>
            <a:pPr algn="ctr"/>
            <a:r>
              <a:rPr lang="ru-RU" sz="1400" b="1" dirty="0">
                <a:latin typeface="Calibri" pitchFamily="34" charset="0"/>
              </a:rPr>
              <a:t>METALLGEFÜGE</a:t>
            </a:r>
            <a:r>
              <a:rPr lang="de-DE" sz="1400" b="1" dirty="0">
                <a:latin typeface="Calibri" pitchFamily="34" charset="0"/>
              </a:rPr>
              <a:t> VOR DER BEHANDLUNG</a:t>
            </a:r>
            <a:endParaRPr lang="ru-RU" sz="1400" b="1" dirty="0">
              <a:latin typeface="Calibri" pitchFamily="34" charset="0"/>
            </a:endParaRPr>
          </a:p>
        </p:txBody>
      </p:sp>
      <p:sp>
        <p:nvSpPr>
          <p:cNvPr id="41987" name="TextBox 32"/>
          <p:cNvSpPr txBox="1">
            <a:spLocks noChangeArrowheads="1"/>
          </p:cNvSpPr>
          <p:nvPr/>
        </p:nvSpPr>
        <p:spPr bwMode="auto">
          <a:xfrm>
            <a:off x="5795963" y="333375"/>
            <a:ext cx="3435350" cy="304800"/>
          </a:xfrm>
          <a:prstGeom prst="rect">
            <a:avLst/>
          </a:prstGeom>
          <a:noFill/>
          <a:ln w="9525">
            <a:noFill/>
            <a:miter lim="800000"/>
            <a:headEnd/>
            <a:tailEnd/>
          </a:ln>
        </p:spPr>
        <p:txBody>
          <a:bodyPr>
            <a:spAutoFit/>
          </a:bodyPr>
          <a:lstStyle/>
          <a:p>
            <a:pPr algn="ctr"/>
            <a:r>
              <a:rPr lang="ru-RU" sz="1400" b="1">
                <a:latin typeface="Calibri" pitchFamily="34" charset="0"/>
              </a:rPr>
              <a:t>METALLGEFÜGE</a:t>
            </a:r>
            <a:r>
              <a:rPr lang="de-DE" sz="1400" b="1">
                <a:latin typeface="Calibri" pitchFamily="34" charset="0"/>
              </a:rPr>
              <a:t> NACH DER BEHANDLUNG</a:t>
            </a:r>
            <a:endParaRPr lang="ru-RU" sz="1400" b="1">
              <a:latin typeface="Calibri" pitchFamily="34" charset="0"/>
            </a:endParaRPr>
          </a:p>
        </p:txBody>
      </p:sp>
      <p:sp>
        <p:nvSpPr>
          <p:cNvPr id="6" name="Стрелка вниз 5"/>
          <p:cNvSpPr/>
          <p:nvPr/>
        </p:nvSpPr>
        <p:spPr>
          <a:xfrm rot="2714352">
            <a:off x="3433763" y="2101850"/>
            <a:ext cx="647700" cy="434975"/>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5" name="Стрелка вниз 34"/>
          <p:cNvSpPr/>
          <p:nvPr/>
        </p:nvSpPr>
        <p:spPr>
          <a:xfrm rot="18943466">
            <a:off x="5132388" y="2101850"/>
            <a:ext cx="647700" cy="425450"/>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1990" name="Прямоугольник 35"/>
          <p:cNvSpPr>
            <a:spLocks noChangeArrowheads="1"/>
          </p:cNvSpPr>
          <p:nvPr/>
        </p:nvSpPr>
        <p:spPr bwMode="auto">
          <a:xfrm>
            <a:off x="107950" y="6237288"/>
            <a:ext cx="4572000" cy="641350"/>
          </a:xfrm>
          <a:prstGeom prst="rect">
            <a:avLst/>
          </a:prstGeom>
          <a:noFill/>
          <a:ln w="9525">
            <a:noFill/>
            <a:miter lim="800000"/>
            <a:headEnd/>
            <a:tailEnd/>
          </a:ln>
        </p:spPr>
        <p:txBody>
          <a:bodyPr>
            <a:spAutoFit/>
          </a:bodyPr>
          <a:lstStyle/>
          <a:p>
            <a:pPr algn="ctr"/>
            <a:r>
              <a:rPr lang="de-DE" altLang="ru-RU" b="1">
                <a:latin typeface="Calibri" pitchFamily="34" charset="0"/>
              </a:rPr>
              <a:t>ERWÄRMUNG IN DEN GASÖFEN</a:t>
            </a:r>
            <a:r>
              <a:rPr lang="ru-RU" altLang="ru-RU" b="1">
                <a:latin typeface="Calibri" pitchFamily="34" charset="0"/>
              </a:rPr>
              <a:t> </a:t>
            </a:r>
            <a:r>
              <a:rPr lang="de-DE" altLang="ru-RU" b="1">
                <a:latin typeface="Calibri" pitchFamily="34" charset="0"/>
              </a:rPr>
              <a:t>oder</a:t>
            </a:r>
            <a:r>
              <a:rPr lang="ru-RU" altLang="ru-RU" b="1">
                <a:latin typeface="Calibri" pitchFamily="34" charset="0"/>
              </a:rPr>
              <a:t> </a:t>
            </a:r>
          </a:p>
          <a:p>
            <a:pPr algn="ctr"/>
            <a:r>
              <a:rPr lang="de-DE" altLang="ru-RU" b="1">
                <a:latin typeface="Calibri" pitchFamily="34" charset="0"/>
              </a:rPr>
              <a:t>IN DEN WIDERSTANDSÖFEN</a:t>
            </a:r>
            <a:r>
              <a:rPr lang="ru-RU" altLang="ru-RU" b="1">
                <a:latin typeface="Calibri" pitchFamily="34" charset="0"/>
              </a:rPr>
              <a:t> (</a:t>
            </a:r>
            <a:r>
              <a:rPr lang="de-DE" altLang="ru-RU" b="1">
                <a:latin typeface="Calibri" pitchFamily="34" charset="0"/>
              </a:rPr>
              <a:t>Heizelemente</a:t>
            </a:r>
            <a:r>
              <a:rPr lang="ru-RU" altLang="ru-RU">
                <a:latin typeface="Calibri" pitchFamily="34" charset="0"/>
              </a:rPr>
              <a:t>)</a:t>
            </a:r>
          </a:p>
        </p:txBody>
      </p:sp>
      <p:sp>
        <p:nvSpPr>
          <p:cNvPr id="41991" name="Прямоугольник 36"/>
          <p:cNvSpPr>
            <a:spLocks noChangeArrowheads="1"/>
          </p:cNvSpPr>
          <p:nvPr/>
        </p:nvSpPr>
        <p:spPr bwMode="auto">
          <a:xfrm>
            <a:off x="4716463" y="6381750"/>
            <a:ext cx="4824412" cy="368300"/>
          </a:xfrm>
          <a:prstGeom prst="rect">
            <a:avLst/>
          </a:prstGeom>
          <a:noFill/>
          <a:ln w="9525">
            <a:noFill/>
            <a:miter lim="800000"/>
            <a:headEnd/>
            <a:tailEnd/>
          </a:ln>
        </p:spPr>
        <p:txBody>
          <a:bodyPr>
            <a:spAutoFit/>
          </a:bodyPr>
          <a:lstStyle/>
          <a:p>
            <a:pPr algn="ctr"/>
            <a:r>
              <a:rPr lang="ru-RU" altLang="ru-RU" b="1">
                <a:latin typeface="Calibri" pitchFamily="34" charset="0"/>
              </a:rPr>
              <a:t>INDUKTIVE ERWÄRMUNG</a:t>
            </a:r>
            <a:r>
              <a:rPr lang="de-DE" altLang="ru-RU" b="1">
                <a:latin typeface="Calibri" pitchFamily="34" charset="0"/>
              </a:rPr>
              <a:t> HF-Strom</a:t>
            </a:r>
            <a:r>
              <a:rPr lang="ru-RU" altLang="ru-RU" b="1">
                <a:latin typeface="Calibri" pitchFamily="34" charset="0"/>
              </a:rPr>
              <a:t>!</a:t>
            </a:r>
          </a:p>
        </p:txBody>
      </p:sp>
      <p:sp>
        <p:nvSpPr>
          <p:cNvPr id="41992" name="Rectangle 9"/>
          <p:cNvSpPr>
            <a:spLocks noChangeArrowheads="1"/>
          </p:cNvSpPr>
          <p:nvPr/>
        </p:nvSpPr>
        <p:spPr bwMode="auto">
          <a:xfrm>
            <a:off x="0" y="-100013"/>
            <a:ext cx="9245600" cy="519113"/>
          </a:xfrm>
          <a:prstGeom prst="rect">
            <a:avLst/>
          </a:prstGeom>
          <a:noFill/>
          <a:ln w="9525">
            <a:noFill/>
            <a:miter lim="800000"/>
            <a:headEnd/>
            <a:tailEnd/>
          </a:ln>
        </p:spPr>
        <p:txBody>
          <a:bodyPr wrap="none">
            <a:spAutoFit/>
          </a:bodyPr>
          <a:lstStyle/>
          <a:p>
            <a:pPr algn="ctr"/>
            <a:r>
              <a:rPr lang="de-DE" altLang="ru-RU" sz="2200" b="1" u="sng">
                <a:latin typeface="Calibri" pitchFamily="34" charset="0"/>
              </a:rPr>
              <a:t>DIE QUALITÄT VO</a:t>
            </a:r>
            <a:r>
              <a:rPr lang="ru-RU" altLang="ru-RU" sz="2200" b="1" u="sng">
                <a:latin typeface="Calibri" pitchFamily="34" charset="0"/>
              </a:rPr>
              <a:t>N</a:t>
            </a:r>
            <a:r>
              <a:rPr lang="de-DE" altLang="ru-RU" sz="2200" b="1" u="sng">
                <a:latin typeface="Calibri" pitchFamily="34" charset="0"/>
              </a:rPr>
              <a:t> WÄRMEBEHANDLUNG HE</a:t>
            </a:r>
            <a:r>
              <a:rPr lang="ru-RU" altLang="ru-RU" sz="2200" b="1" u="sng">
                <a:latin typeface="Calibri" pitchFamily="34" charset="0"/>
              </a:rPr>
              <a:t>I</a:t>
            </a:r>
            <a:r>
              <a:rPr lang="de-DE" altLang="ru-RU" sz="2200" b="1" u="sng">
                <a:latin typeface="Calibri" pitchFamily="34" charset="0"/>
              </a:rPr>
              <a:t>ßT DIE QUALITÄT VON KUGELN</a:t>
            </a:r>
            <a:r>
              <a:rPr lang="ru-RU" altLang="ru-RU" sz="2800" b="1" u="sng">
                <a:latin typeface="Calibri" pitchFamily="34" charset="0"/>
              </a:rPr>
              <a:t> </a:t>
            </a:r>
          </a:p>
        </p:txBody>
      </p:sp>
      <p:sp>
        <p:nvSpPr>
          <p:cNvPr id="41993" name="Прямоугольник 13"/>
          <p:cNvSpPr>
            <a:spLocks noChangeArrowheads="1"/>
          </p:cNvSpPr>
          <p:nvPr/>
        </p:nvSpPr>
        <p:spPr bwMode="auto">
          <a:xfrm>
            <a:off x="179388" y="2565400"/>
            <a:ext cx="4572000" cy="366713"/>
          </a:xfrm>
          <a:prstGeom prst="rect">
            <a:avLst/>
          </a:prstGeom>
          <a:noFill/>
          <a:ln w="9525">
            <a:noFill/>
            <a:miter lim="800000"/>
            <a:headEnd/>
            <a:tailEnd/>
          </a:ln>
        </p:spPr>
        <p:txBody>
          <a:bodyPr>
            <a:spAutoFit/>
          </a:bodyPr>
          <a:lstStyle/>
          <a:p>
            <a:pPr algn="ctr"/>
            <a:r>
              <a:rPr lang="de-DE" altLang="ru-RU" b="1">
                <a:latin typeface="Calibri" pitchFamily="34" charset="0"/>
              </a:rPr>
              <a:t>EIN KLASSISCHES HERANGEHEN</a:t>
            </a:r>
            <a:endParaRPr lang="ru-RU" altLang="ru-RU">
              <a:latin typeface="Calibri" pitchFamily="34" charset="0"/>
            </a:endParaRPr>
          </a:p>
        </p:txBody>
      </p:sp>
      <p:sp>
        <p:nvSpPr>
          <p:cNvPr id="41994" name="Прямоугольник 14"/>
          <p:cNvSpPr>
            <a:spLocks noChangeArrowheads="1"/>
          </p:cNvSpPr>
          <p:nvPr/>
        </p:nvSpPr>
        <p:spPr bwMode="auto">
          <a:xfrm>
            <a:off x="4716463" y="2565400"/>
            <a:ext cx="4608512" cy="366713"/>
          </a:xfrm>
          <a:prstGeom prst="rect">
            <a:avLst/>
          </a:prstGeom>
          <a:noFill/>
          <a:ln w="9525">
            <a:noFill/>
            <a:miter lim="800000"/>
            <a:headEnd/>
            <a:tailEnd/>
          </a:ln>
        </p:spPr>
        <p:txBody>
          <a:bodyPr>
            <a:spAutoFit/>
          </a:bodyPr>
          <a:lstStyle/>
          <a:p>
            <a:pPr algn="ctr"/>
            <a:r>
              <a:rPr lang="de-DE" altLang="ru-RU" b="1">
                <a:latin typeface="Calibri" pitchFamily="34" charset="0"/>
              </a:rPr>
              <a:t>EIN VORGESCHLAGENES HERANGEHEN</a:t>
            </a:r>
            <a:endParaRPr lang="ru-RU" altLang="ru-RU">
              <a:latin typeface="Calibri" pitchFamily="34" charset="0"/>
            </a:endParaRPr>
          </a:p>
        </p:txBody>
      </p:sp>
      <p:sp>
        <p:nvSpPr>
          <p:cNvPr id="16" name="Прямоугольник 15"/>
          <p:cNvSpPr/>
          <p:nvPr/>
        </p:nvSpPr>
        <p:spPr>
          <a:xfrm>
            <a:off x="251521" y="2565400"/>
            <a:ext cx="4286348" cy="424815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8" name="Прямоугольник 17"/>
          <p:cNvSpPr/>
          <p:nvPr/>
        </p:nvSpPr>
        <p:spPr>
          <a:xfrm>
            <a:off x="5148263" y="2506663"/>
            <a:ext cx="3744912" cy="42481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41997" name="Picture 17"/>
          <p:cNvPicPr>
            <a:picLocks noChangeAspect="1" noChangeArrowheads="1"/>
          </p:cNvPicPr>
          <p:nvPr/>
        </p:nvPicPr>
        <p:blipFill>
          <a:blip r:embed="rId2"/>
          <a:srcRect/>
          <a:stretch>
            <a:fillRect/>
          </a:stretch>
        </p:blipFill>
        <p:spPr bwMode="auto">
          <a:xfrm>
            <a:off x="971550" y="548680"/>
            <a:ext cx="7132638" cy="1512887"/>
          </a:xfrm>
          <a:prstGeom prst="rect">
            <a:avLst/>
          </a:prstGeom>
          <a:noFill/>
          <a:ln w="9525">
            <a:noFill/>
            <a:miter lim="800000"/>
            <a:headEnd/>
            <a:tailEnd/>
          </a:ln>
        </p:spPr>
      </p:pic>
      <p:pic>
        <p:nvPicPr>
          <p:cNvPr id="41998" name="Picture 18"/>
          <p:cNvPicPr>
            <a:picLocks noChangeAspect="1" noChangeArrowheads="1"/>
          </p:cNvPicPr>
          <p:nvPr/>
        </p:nvPicPr>
        <p:blipFill>
          <a:blip r:embed="rId3"/>
          <a:srcRect/>
          <a:stretch>
            <a:fillRect/>
          </a:stretch>
        </p:blipFill>
        <p:spPr bwMode="auto">
          <a:xfrm>
            <a:off x="539750" y="2924175"/>
            <a:ext cx="3527425" cy="3384550"/>
          </a:xfrm>
          <a:prstGeom prst="rect">
            <a:avLst/>
          </a:prstGeom>
          <a:noFill/>
          <a:ln w="9525">
            <a:noFill/>
            <a:miter lim="800000"/>
            <a:headEnd/>
            <a:tailEnd/>
          </a:ln>
        </p:spPr>
      </p:pic>
      <p:pic>
        <p:nvPicPr>
          <p:cNvPr id="41999" name="Picture 19"/>
          <p:cNvPicPr>
            <a:picLocks noChangeAspect="1" noChangeArrowheads="1"/>
          </p:cNvPicPr>
          <p:nvPr/>
        </p:nvPicPr>
        <p:blipFill>
          <a:blip r:embed="rId4"/>
          <a:srcRect/>
          <a:stretch>
            <a:fillRect/>
          </a:stretch>
        </p:blipFill>
        <p:spPr bwMode="auto">
          <a:xfrm>
            <a:off x="5148263" y="2924175"/>
            <a:ext cx="3671887" cy="32623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881" name="Прямая соединительная линия 31880"/>
          <p:cNvCxnSpPr>
            <a:stCxn id="7" idx="3"/>
            <a:endCxn id="10" idx="1"/>
          </p:cNvCxnSpPr>
          <p:nvPr/>
        </p:nvCxnSpPr>
        <p:spPr>
          <a:xfrm>
            <a:off x="1258888" y="5192713"/>
            <a:ext cx="6705600" cy="26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873" name="Прямоугольник 31872"/>
          <p:cNvSpPr/>
          <p:nvPr/>
        </p:nvSpPr>
        <p:spPr>
          <a:xfrm>
            <a:off x="3289300" y="4437063"/>
            <a:ext cx="4667250" cy="1728787"/>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0879" name="Rectangle 4"/>
          <p:cNvSpPr>
            <a:spLocks noChangeArrowheads="1"/>
          </p:cNvSpPr>
          <p:nvPr/>
        </p:nvSpPr>
        <p:spPr bwMode="auto">
          <a:xfrm>
            <a:off x="155575" y="-26988"/>
            <a:ext cx="8880475" cy="427038"/>
          </a:xfrm>
          <a:prstGeom prst="rect">
            <a:avLst/>
          </a:prstGeom>
          <a:noFill/>
          <a:ln w="9525">
            <a:noFill/>
            <a:miter lim="800000"/>
            <a:headEnd/>
            <a:tailEnd/>
          </a:ln>
        </p:spPr>
        <p:txBody>
          <a:bodyPr wrap="none">
            <a:spAutoFit/>
          </a:bodyPr>
          <a:lstStyle/>
          <a:p>
            <a:pPr algn="ctr"/>
            <a:r>
              <a:rPr lang="de-DE" altLang="ru-RU" sz="2200" b="1" u="sng">
                <a:latin typeface="Calibri" pitchFamily="34" charset="0"/>
              </a:rPr>
              <a:t>INNOVATIVE TECHNOLOGIE DER ERWÄRMUNG ZUR WÄRMEBEHANDLUNG</a:t>
            </a:r>
          </a:p>
        </p:txBody>
      </p:sp>
      <p:grpSp>
        <p:nvGrpSpPr>
          <p:cNvPr id="30880" name="Группа 8"/>
          <p:cNvGrpSpPr>
            <a:grpSpLocks/>
          </p:cNvGrpSpPr>
          <p:nvPr/>
        </p:nvGrpSpPr>
        <p:grpSpPr bwMode="auto">
          <a:xfrm>
            <a:off x="250825" y="546100"/>
            <a:ext cx="8785225" cy="3746500"/>
            <a:chOff x="395536" y="545277"/>
            <a:chExt cx="8784976" cy="4035851"/>
          </a:xfrm>
        </p:grpSpPr>
        <p:pic>
          <p:nvPicPr>
            <p:cNvPr id="5" name="Picture 4" descr="1"/>
            <p:cNvPicPr>
              <a:picLocks noChangeAspect="1" noChangeArrowheads="1"/>
            </p:cNvPicPr>
            <p:nvPr/>
          </p:nvPicPr>
          <p:blipFill>
            <a:blip r:embed="rId3">
              <a:extLst/>
            </a:blip>
            <a:srcRect/>
            <a:stretch>
              <a:fillRect/>
            </a:stretch>
          </p:blipFill>
          <p:spPr bwMode="auto">
            <a:xfrm>
              <a:off x="395537" y="545277"/>
              <a:ext cx="5112568" cy="3891835"/>
            </a:xfrm>
            <a:prstGeom prst="rect">
              <a:avLst/>
            </a:prstGeom>
            <a:ln>
              <a:noFill/>
            </a:ln>
            <a:effectLst>
              <a:softEdge rad="112500"/>
            </a:effectLst>
            <a:extLst/>
          </p:spPr>
        </p:pic>
        <p:sp>
          <p:nvSpPr>
            <p:cNvPr id="3" name="Прямоугольник 2"/>
            <p:cNvSpPr/>
            <p:nvPr/>
          </p:nvSpPr>
          <p:spPr>
            <a:xfrm>
              <a:off x="395536" y="548697"/>
              <a:ext cx="8784976" cy="40324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grpSp>
      <p:pic>
        <p:nvPicPr>
          <p:cNvPr id="26" name="Picture 2"/>
          <p:cNvPicPr>
            <a:picLocks noChangeAspect="1" noChangeArrowheads="1"/>
          </p:cNvPicPr>
          <p:nvPr/>
        </p:nvPicPr>
        <p:blipFill>
          <a:blip r:embed="rId4" cstate="print">
            <a:extLst/>
          </a:blip>
          <a:srcRect/>
          <a:stretch>
            <a:fillRect/>
          </a:stretch>
        </p:blipFill>
        <p:spPr bwMode="auto">
          <a:xfrm>
            <a:off x="370483" y="736921"/>
            <a:ext cx="679284" cy="9499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sp>
        <p:nvSpPr>
          <p:cNvPr id="30882" name="Rectangle 15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latin typeface="Calibri" pitchFamily="34" charset="0"/>
            </a:endParaRPr>
          </a:p>
        </p:txBody>
      </p:sp>
      <p:sp>
        <p:nvSpPr>
          <p:cNvPr id="7" name="Прямоугольник 6"/>
          <p:cNvSpPr/>
          <p:nvPr/>
        </p:nvSpPr>
        <p:spPr>
          <a:xfrm>
            <a:off x="103188" y="4581525"/>
            <a:ext cx="1155700" cy="122396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a:solidFill>
                  <a:schemeClr val="tx1"/>
                </a:solidFill>
              </a:rPr>
              <a:t>Ein Werkstück</a:t>
            </a:r>
          </a:p>
          <a:p>
            <a:pPr algn="ctr">
              <a:defRPr/>
            </a:pPr>
            <a:r>
              <a:rPr lang="ru-RU" sz="1600">
                <a:solidFill>
                  <a:schemeClr val="tx1"/>
                </a:solidFill>
              </a:rPr>
              <a:t>«</a:t>
            </a:r>
            <a:r>
              <a:rPr lang="de-DE" sz="1600">
                <a:solidFill>
                  <a:schemeClr val="tx1"/>
                </a:solidFill>
              </a:rPr>
              <a:t>Rundling</a:t>
            </a:r>
            <a:r>
              <a:rPr lang="ru-RU" sz="1600">
                <a:solidFill>
                  <a:schemeClr val="tx1"/>
                </a:solidFill>
              </a:rPr>
              <a:t>»</a:t>
            </a:r>
          </a:p>
        </p:txBody>
      </p:sp>
      <p:sp>
        <p:nvSpPr>
          <p:cNvPr id="28" name="Прямоугольник 27"/>
          <p:cNvSpPr/>
          <p:nvPr/>
        </p:nvSpPr>
        <p:spPr>
          <a:xfrm>
            <a:off x="1403350" y="4581525"/>
            <a:ext cx="1811338" cy="122396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a:solidFill>
                  <a:schemeClr val="tx1"/>
                </a:solidFill>
                <a:latin typeface="Arial" charset="0"/>
              </a:rPr>
              <a:t>Das </a:t>
            </a:r>
            <a:r>
              <a:rPr lang="ru-RU">
                <a:solidFill>
                  <a:schemeClr val="tx1"/>
                </a:solidFill>
                <a:latin typeface="Arial" charset="0"/>
              </a:rPr>
              <a:t>Schrägwalz</a:t>
            </a:r>
            <a:r>
              <a:rPr lang="de-DE">
                <a:solidFill>
                  <a:schemeClr val="tx1"/>
                </a:solidFill>
                <a:latin typeface="Arial" charset="0"/>
              </a:rPr>
              <a:t>-</a:t>
            </a:r>
            <a:r>
              <a:rPr lang="ru-RU">
                <a:solidFill>
                  <a:schemeClr val="tx1"/>
                </a:solidFill>
                <a:latin typeface="Arial" charset="0"/>
              </a:rPr>
              <a:t>werk</a:t>
            </a:r>
          </a:p>
        </p:txBody>
      </p:sp>
      <p:sp>
        <p:nvSpPr>
          <p:cNvPr id="29" name="Прямоугольник 28"/>
          <p:cNvSpPr/>
          <p:nvPr/>
        </p:nvSpPr>
        <p:spPr>
          <a:xfrm>
            <a:off x="3348038" y="4611688"/>
            <a:ext cx="1314450" cy="11938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a:solidFill>
                  <a:schemeClr val="tx1"/>
                </a:solidFill>
                <a:latin typeface="Arial" charset="0"/>
              </a:rPr>
              <a:t>Der </a:t>
            </a:r>
            <a:r>
              <a:rPr lang="ru-RU">
                <a:solidFill>
                  <a:schemeClr val="tx1"/>
                </a:solidFill>
                <a:latin typeface="Arial" charset="0"/>
              </a:rPr>
              <a:t>Förderer</a:t>
            </a:r>
          </a:p>
        </p:txBody>
      </p:sp>
      <p:sp>
        <p:nvSpPr>
          <p:cNvPr id="30" name="Прямоугольник 29"/>
          <p:cNvSpPr/>
          <p:nvPr/>
        </p:nvSpPr>
        <p:spPr>
          <a:xfrm>
            <a:off x="4787900" y="4616450"/>
            <a:ext cx="1595438" cy="1193800"/>
          </a:xfrm>
          <a:prstGeom prst="rect">
            <a:avLst/>
          </a:prstGeom>
          <a:solidFill>
            <a:schemeClr val="accent5">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a:solidFill>
                  <a:schemeClr val="tx1"/>
                </a:solidFill>
              </a:rPr>
              <a:t>Die vorgeschlagene Induktions-anlage</a:t>
            </a:r>
            <a:endParaRPr lang="ru-RU" sz="1600">
              <a:solidFill>
                <a:schemeClr val="tx1"/>
              </a:solidFill>
            </a:endParaRPr>
          </a:p>
        </p:txBody>
      </p:sp>
      <p:sp>
        <p:nvSpPr>
          <p:cNvPr id="31" name="Прямоугольник 30"/>
          <p:cNvSpPr/>
          <p:nvPr/>
        </p:nvSpPr>
        <p:spPr>
          <a:xfrm>
            <a:off x="6516688" y="4616450"/>
            <a:ext cx="1314450" cy="11938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a:solidFill>
                  <a:schemeClr val="tx1"/>
                </a:solidFill>
                <a:latin typeface="Arial" charset="0"/>
              </a:rPr>
              <a:t>Die Härteanlage</a:t>
            </a:r>
          </a:p>
        </p:txBody>
      </p:sp>
      <p:graphicFrame>
        <p:nvGraphicFramePr>
          <p:cNvPr id="30876" name="Object 156"/>
          <p:cNvGraphicFramePr>
            <a:graphicFrameLocks noChangeAspect="1"/>
          </p:cNvGraphicFramePr>
          <p:nvPr/>
        </p:nvGraphicFramePr>
        <p:xfrm>
          <a:off x="7964488" y="4629150"/>
          <a:ext cx="1179512" cy="1181100"/>
        </p:xfrm>
        <a:graphic>
          <a:graphicData uri="http://schemas.openxmlformats.org/presentationml/2006/ole">
            <mc:AlternateContent xmlns:mc="http://schemas.openxmlformats.org/markup-compatibility/2006">
              <mc:Choice xmlns:v="urn:schemas-microsoft-com:vml" Requires="v">
                <p:oleObj spid="_x0000_s30885" name="Visio" r:id="rId5" imgW="685640" imgH="685678" progId="">
                  <p:embed/>
                </p:oleObj>
              </mc:Choice>
              <mc:Fallback>
                <p:oleObj name="Visio" r:id="rId5" imgW="685640" imgH="685678" progId="">
                  <p:embed/>
                  <p:pic>
                    <p:nvPicPr>
                      <p:cNvPr id="0" name="Picture 1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4488" y="4629150"/>
                        <a:ext cx="1179512"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872" name="Прямоугольник 31871"/>
          <p:cNvSpPr/>
          <p:nvPr/>
        </p:nvSpPr>
        <p:spPr>
          <a:xfrm>
            <a:off x="250825" y="549275"/>
            <a:ext cx="8785225" cy="3743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0889" name="TextBox 31873"/>
          <p:cNvSpPr txBox="1">
            <a:spLocks noChangeArrowheads="1"/>
          </p:cNvSpPr>
          <p:nvPr/>
        </p:nvSpPr>
        <p:spPr bwMode="auto">
          <a:xfrm>
            <a:off x="3924300" y="5805488"/>
            <a:ext cx="4116388" cy="366712"/>
          </a:xfrm>
          <a:prstGeom prst="rect">
            <a:avLst/>
          </a:prstGeom>
          <a:noFill/>
          <a:ln w="9525">
            <a:noFill/>
            <a:miter lim="800000"/>
            <a:headEnd/>
            <a:tailEnd/>
          </a:ln>
        </p:spPr>
        <p:txBody>
          <a:bodyPr>
            <a:spAutoFit/>
          </a:bodyPr>
          <a:lstStyle/>
          <a:p>
            <a:r>
              <a:rPr lang="de-DE">
                <a:latin typeface="Calibri" pitchFamily="34" charset="0"/>
              </a:rPr>
              <a:t>Die Abteilung für Wärmebehandlung</a:t>
            </a:r>
            <a:endParaRPr lang="ru-RU">
              <a:latin typeface="Calibri" pitchFamily="34" charset="0"/>
            </a:endParaRPr>
          </a:p>
        </p:txBody>
      </p:sp>
      <p:cxnSp>
        <p:nvCxnSpPr>
          <p:cNvPr id="31876" name="Прямая соединительная линия 31875"/>
          <p:cNvCxnSpPr/>
          <p:nvPr/>
        </p:nvCxnSpPr>
        <p:spPr>
          <a:xfrm>
            <a:off x="250825" y="4292600"/>
            <a:ext cx="4537075" cy="3238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878" name="Прямая соединительная линия 31877"/>
          <p:cNvCxnSpPr/>
          <p:nvPr/>
        </p:nvCxnSpPr>
        <p:spPr>
          <a:xfrm flipH="1">
            <a:off x="6383338" y="4292600"/>
            <a:ext cx="2652712" cy="3190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0892" name="TextBox 42"/>
          <p:cNvSpPr txBox="1">
            <a:spLocks noChangeArrowheads="1"/>
          </p:cNvSpPr>
          <p:nvPr/>
        </p:nvSpPr>
        <p:spPr bwMode="auto">
          <a:xfrm>
            <a:off x="0" y="6475413"/>
            <a:ext cx="9144000" cy="336550"/>
          </a:xfrm>
          <a:prstGeom prst="rect">
            <a:avLst/>
          </a:prstGeom>
          <a:noFill/>
          <a:ln w="9525">
            <a:noFill/>
            <a:miter lim="800000"/>
            <a:headEnd/>
            <a:tailEnd/>
          </a:ln>
        </p:spPr>
        <p:txBody>
          <a:bodyPr>
            <a:spAutoFit/>
          </a:bodyPr>
          <a:lstStyle/>
          <a:p>
            <a:pPr algn="ctr"/>
            <a:r>
              <a:rPr lang="de-DE" sz="1600" b="1">
                <a:latin typeface="Calibri" pitchFamily="34" charset="0"/>
              </a:rPr>
              <a:t>Es ist möglich, in die bestehenden technologischen Linien der Produktionsgesellschaften zu integrieren</a:t>
            </a:r>
            <a:r>
              <a:rPr lang="ru-RU" sz="1600" b="1">
                <a:latin typeface="Calibri" pitchFamily="34" charset="0"/>
              </a:rPr>
              <a:t>!</a:t>
            </a:r>
          </a:p>
        </p:txBody>
      </p:sp>
      <p:cxnSp>
        <p:nvCxnSpPr>
          <p:cNvPr id="13" name="Прямая со стрелкой 12"/>
          <p:cNvCxnSpPr/>
          <p:nvPr/>
        </p:nvCxnSpPr>
        <p:spPr>
          <a:xfrm>
            <a:off x="103188" y="6308725"/>
            <a:ext cx="900588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894" name="TextBox 13"/>
          <p:cNvSpPr txBox="1">
            <a:spLocks noChangeArrowheads="1"/>
          </p:cNvSpPr>
          <p:nvPr/>
        </p:nvSpPr>
        <p:spPr bwMode="auto">
          <a:xfrm>
            <a:off x="-57150" y="5949950"/>
            <a:ext cx="2033588" cy="366713"/>
          </a:xfrm>
          <a:prstGeom prst="rect">
            <a:avLst/>
          </a:prstGeom>
          <a:noFill/>
          <a:ln w="9525">
            <a:noFill/>
            <a:miter lim="800000"/>
            <a:headEnd/>
            <a:tailEnd/>
          </a:ln>
        </p:spPr>
        <p:txBody>
          <a:bodyPr wrap="none">
            <a:spAutoFit/>
          </a:bodyPr>
          <a:lstStyle/>
          <a:p>
            <a:r>
              <a:rPr lang="de-DE">
                <a:latin typeface="Calibri" pitchFamily="34" charset="0"/>
              </a:rPr>
              <a:t>EINGANG</a:t>
            </a:r>
            <a:r>
              <a:rPr lang="ru-RU">
                <a:latin typeface="Calibri" pitchFamily="34" charset="0"/>
              </a:rPr>
              <a:t> – </a:t>
            </a:r>
            <a:r>
              <a:rPr lang="de-DE">
                <a:latin typeface="Calibri" pitchFamily="34" charset="0"/>
              </a:rPr>
              <a:t>STUFE </a:t>
            </a:r>
            <a:r>
              <a:rPr lang="ru-RU">
                <a:latin typeface="Calibri" pitchFamily="34" charset="0"/>
              </a:rPr>
              <a:t>1</a:t>
            </a:r>
          </a:p>
        </p:txBody>
      </p:sp>
      <p:sp>
        <p:nvSpPr>
          <p:cNvPr id="30895" name="TextBox 31"/>
          <p:cNvSpPr txBox="1">
            <a:spLocks noChangeArrowheads="1"/>
          </p:cNvSpPr>
          <p:nvPr/>
        </p:nvSpPr>
        <p:spPr bwMode="auto">
          <a:xfrm>
            <a:off x="7885113" y="5903913"/>
            <a:ext cx="1258887" cy="366712"/>
          </a:xfrm>
          <a:prstGeom prst="rect">
            <a:avLst/>
          </a:prstGeom>
          <a:noFill/>
          <a:ln w="9525">
            <a:noFill/>
            <a:miter lim="800000"/>
            <a:headEnd/>
            <a:tailEnd/>
          </a:ln>
        </p:spPr>
        <p:txBody>
          <a:bodyPr>
            <a:spAutoFit/>
          </a:bodyPr>
          <a:lstStyle/>
          <a:p>
            <a:r>
              <a:rPr lang="de-DE">
                <a:latin typeface="Calibri" pitchFamily="34" charset="0"/>
              </a:rPr>
              <a:t>AUSGANG</a:t>
            </a:r>
            <a:endParaRPr lang="ru-RU">
              <a:latin typeface="Calibri" pitchFamily="34" charset="0"/>
            </a:endParaRPr>
          </a:p>
        </p:txBody>
      </p:sp>
      <p:pic>
        <p:nvPicPr>
          <p:cNvPr id="33" name="Picture 2" descr="C:\Users\Сергей\Desktop\Комбиспираль (Патент №5).jpg"/>
          <p:cNvPicPr>
            <a:picLocks noChangeAspect="1" noChangeArrowheads="1"/>
          </p:cNvPicPr>
          <p:nvPr/>
        </p:nvPicPr>
        <p:blipFill>
          <a:blip r:embed="rId7" cstate="print">
            <a:extLst/>
          </a:blip>
          <a:srcRect/>
          <a:stretch>
            <a:fillRect/>
          </a:stretch>
        </p:blipFill>
        <p:spPr bwMode="auto">
          <a:xfrm>
            <a:off x="1043608" y="736921"/>
            <a:ext cx="663136" cy="9638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sp>
        <p:nvSpPr>
          <p:cNvPr id="30897" name="TextBox 33"/>
          <p:cNvSpPr txBox="1">
            <a:spLocks noChangeArrowheads="1"/>
          </p:cNvSpPr>
          <p:nvPr/>
        </p:nvSpPr>
        <p:spPr bwMode="auto">
          <a:xfrm>
            <a:off x="250825" y="3041650"/>
            <a:ext cx="1800225" cy="933450"/>
          </a:xfrm>
          <a:prstGeom prst="rect">
            <a:avLst/>
          </a:prstGeom>
          <a:noFill/>
          <a:ln w="9525">
            <a:noFill/>
            <a:miter lim="800000"/>
            <a:headEnd/>
            <a:tailEnd/>
          </a:ln>
        </p:spPr>
        <p:txBody>
          <a:bodyPr>
            <a:spAutoFit/>
          </a:bodyPr>
          <a:lstStyle/>
          <a:p>
            <a:pPr algn="ctr"/>
            <a:r>
              <a:rPr lang="de-DE" sz="1100" b="1">
                <a:latin typeface="Calibri" pitchFamily="34" charset="0"/>
              </a:rPr>
              <a:t>ACHSENSYMMETRISCHE DREHUNG DER KUGEL IM RAUM DES ELEKTROMAGNETISCHEN FELDS </a:t>
            </a:r>
          </a:p>
        </p:txBody>
      </p:sp>
      <p:sp>
        <p:nvSpPr>
          <p:cNvPr id="30898" name="TextBox 34"/>
          <p:cNvSpPr txBox="1">
            <a:spLocks noChangeArrowheads="1"/>
          </p:cNvSpPr>
          <p:nvPr/>
        </p:nvSpPr>
        <p:spPr bwMode="auto">
          <a:xfrm>
            <a:off x="2665413" y="3500438"/>
            <a:ext cx="1851025" cy="596900"/>
          </a:xfrm>
          <a:prstGeom prst="rect">
            <a:avLst/>
          </a:prstGeom>
          <a:noFill/>
          <a:ln w="9525">
            <a:noFill/>
            <a:miter lim="800000"/>
            <a:headEnd/>
            <a:tailEnd/>
          </a:ln>
        </p:spPr>
        <p:txBody>
          <a:bodyPr>
            <a:spAutoFit/>
          </a:bodyPr>
          <a:lstStyle/>
          <a:p>
            <a:pPr algn="ctr"/>
            <a:r>
              <a:rPr lang="de-DE" sz="1100" b="1">
                <a:latin typeface="Calibri" pitchFamily="34" charset="0"/>
              </a:rPr>
              <a:t>REGELUNG DER </a:t>
            </a:r>
          </a:p>
          <a:p>
            <a:pPr algn="ctr"/>
            <a:r>
              <a:rPr lang="de-DE" sz="1100" b="1">
                <a:latin typeface="Calibri" pitchFamily="34" charset="0"/>
              </a:rPr>
              <a:t>TEMPERATUR UND</a:t>
            </a:r>
          </a:p>
          <a:p>
            <a:pPr algn="ctr"/>
            <a:r>
              <a:rPr lang="de-DE" sz="1100" b="1">
                <a:latin typeface="Calibri" pitchFamily="34" charset="0"/>
              </a:rPr>
              <a:t> DER WÄRMEEINDRINGTIEFE</a:t>
            </a:r>
            <a:endParaRPr lang="ru-RU" sz="1100" b="1">
              <a:latin typeface="Calibri" pitchFamily="34" charset="0"/>
            </a:endParaRPr>
          </a:p>
        </p:txBody>
      </p:sp>
      <p:pic>
        <p:nvPicPr>
          <p:cNvPr id="36" name="Picture 24" descr="Экспертиза 2"/>
          <p:cNvPicPr>
            <a:picLocks noChangeAspect="1" noChangeArrowheads="1"/>
          </p:cNvPicPr>
          <p:nvPr/>
        </p:nvPicPr>
        <p:blipFill>
          <a:blip r:embed="rId8" cstate="print">
            <a:extLst/>
          </a:blip>
          <a:srcRect/>
          <a:stretch>
            <a:fillRect/>
          </a:stretch>
        </p:blipFill>
        <p:spPr bwMode="auto">
          <a:xfrm>
            <a:off x="453557" y="1772815"/>
            <a:ext cx="596210" cy="8789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37" name="Picture 25" descr="Харьков"/>
          <p:cNvPicPr>
            <a:picLocks noChangeAspect="1" noChangeArrowheads="1"/>
          </p:cNvPicPr>
          <p:nvPr/>
        </p:nvPicPr>
        <p:blipFill>
          <a:blip r:embed="rId9" cstate="print">
            <a:extLst/>
          </a:blip>
          <a:srcRect/>
          <a:stretch>
            <a:fillRect/>
          </a:stretch>
        </p:blipFill>
        <p:spPr bwMode="auto">
          <a:xfrm>
            <a:off x="1043608" y="1772814"/>
            <a:ext cx="571251" cy="87891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41" name="Picture 2" descr="C:\Documents and Settings\titov_ss\Рабочий стол\Обложка (электрометаллургия 08.2015).jpg"/>
          <p:cNvPicPr>
            <a:picLocks noChangeAspect="1" noChangeArrowheads="1"/>
          </p:cNvPicPr>
          <p:nvPr/>
        </p:nvPicPr>
        <p:blipFill>
          <a:blip r:embed="rId10" cstate="print">
            <a:extLst/>
          </a:blip>
          <a:srcRect/>
          <a:stretch>
            <a:fillRect/>
          </a:stretch>
        </p:blipFill>
        <p:spPr bwMode="auto">
          <a:xfrm>
            <a:off x="2987824" y="1865418"/>
            <a:ext cx="693026" cy="9875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42" name="Picture 41" descr="1"/>
          <p:cNvPicPr>
            <a:picLocks noChangeAspect="1" noChangeArrowheads="1"/>
          </p:cNvPicPr>
          <p:nvPr/>
        </p:nvPicPr>
        <p:blipFill>
          <a:blip r:embed="rId11" cstate="print">
            <a:extLst/>
          </a:blip>
          <a:srcRect/>
          <a:stretch>
            <a:fillRect/>
          </a:stretch>
        </p:blipFill>
        <p:spPr bwMode="auto">
          <a:xfrm>
            <a:off x="3203848" y="1882741"/>
            <a:ext cx="676416" cy="97019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44" name="Picture 42" descr="Индукционный нагрев (обложка)"/>
          <p:cNvPicPr>
            <a:picLocks noChangeAspect="1" noChangeArrowheads="1"/>
          </p:cNvPicPr>
          <p:nvPr/>
        </p:nvPicPr>
        <p:blipFill>
          <a:blip r:embed="rId12" cstate="print">
            <a:extLst/>
          </a:blip>
          <a:srcRect/>
          <a:stretch>
            <a:fillRect/>
          </a:stretch>
        </p:blipFill>
        <p:spPr bwMode="auto">
          <a:xfrm>
            <a:off x="3419872" y="1865420"/>
            <a:ext cx="659601" cy="98751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45" name="Picture 3" descr="C:\Users\Сергей\Desktop\Магнитогорск.jpg"/>
          <p:cNvPicPr>
            <a:picLocks noChangeAspect="1" noChangeArrowheads="1"/>
          </p:cNvPicPr>
          <p:nvPr/>
        </p:nvPicPr>
        <p:blipFill>
          <a:blip r:embed="rId13" cstate="print">
            <a:extLst/>
          </a:blip>
          <a:srcRect/>
          <a:stretch>
            <a:fillRect/>
          </a:stretch>
        </p:blipFill>
        <p:spPr bwMode="auto">
          <a:xfrm>
            <a:off x="3650183" y="1871982"/>
            <a:ext cx="700476" cy="99682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pic>
        <p:nvPicPr>
          <p:cNvPr id="30741" name="Picture 21" descr="C:\Users\Сергей\Desktop\ПРОЕКТ-2018-19\StartUp tour\IMG_20190406_174903 (1).jpg"/>
          <p:cNvPicPr>
            <a:picLocks noChangeAspect="1" noChangeArrowheads="1"/>
          </p:cNvPicPr>
          <p:nvPr/>
        </p:nvPicPr>
        <p:blipFill>
          <a:blip r:embed="rId14" cstate="print">
            <a:extLst/>
          </a:blip>
          <a:srcRect/>
          <a:stretch>
            <a:fillRect/>
          </a:stretch>
        </p:blipFill>
        <p:spPr bwMode="auto">
          <a:xfrm>
            <a:off x="4626280" y="553386"/>
            <a:ext cx="4410216" cy="3739710"/>
          </a:xfrm>
          <a:prstGeom prst="rect">
            <a:avLst/>
          </a:prstGeom>
          <a:ln>
            <a:noFill/>
          </a:ln>
          <a:effectLst>
            <a:softEdge rad="112500"/>
          </a:effectLst>
          <a:extLst/>
        </p:spPr>
      </p:pic>
      <p:pic>
        <p:nvPicPr>
          <p:cNvPr id="40" name="Picture 4" descr="D:\Наука\Месяцы 2010-11-12-13-14\Мультимедиа (РЦПО по шарам)\IR_2012-08-16_0014.jpg"/>
          <p:cNvPicPr>
            <a:picLocks noChangeAspect="1" noChangeArrowheads="1"/>
          </p:cNvPicPr>
          <p:nvPr/>
        </p:nvPicPr>
        <p:blipFill>
          <a:blip r:embed="rId15" cstate="print">
            <a:extLst/>
          </a:blip>
          <a:srcRect/>
          <a:stretch>
            <a:fillRect/>
          </a:stretch>
        </p:blipFill>
        <p:spPr bwMode="auto">
          <a:xfrm>
            <a:off x="4644008" y="3256444"/>
            <a:ext cx="1358037" cy="1036652"/>
          </a:xfrm>
          <a:prstGeom prst="rect">
            <a:avLst/>
          </a:prstGeom>
          <a:ln>
            <a:noFill/>
          </a:ln>
          <a:effectLst>
            <a:softEdge rad="112500"/>
          </a:effectLst>
          <a:extLst/>
        </p:spPr>
      </p:pic>
      <p:pic>
        <p:nvPicPr>
          <p:cNvPr id="30727" name="Picture 7" descr="C:\Users\Сергей\Desktop\13.jpg"/>
          <p:cNvPicPr>
            <a:picLocks noChangeAspect="1" noChangeArrowheads="1"/>
          </p:cNvPicPr>
          <p:nvPr/>
        </p:nvPicPr>
        <p:blipFill>
          <a:blip r:embed="rId16">
            <a:extLst/>
          </a:blip>
          <a:srcRect/>
          <a:stretch>
            <a:fillRect/>
          </a:stretch>
        </p:blipFill>
        <p:spPr bwMode="auto">
          <a:xfrm>
            <a:off x="3851920" y="1834070"/>
            <a:ext cx="737418" cy="101886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sp>
        <p:nvSpPr>
          <p:cNvPr id="30908" name="TextBox 45"/>
          <p:cNvSpPr txBox="1">
            <a:spLocks noChangeArrowheads="1"/>
          </p:cNvSpPr>
          <p:nvPr/>
        </p:nvSpPr>
        <p:spPr bwMode="auto">
          <a:xfrm>
            <a:off x="5076825" y="682625"/>
            <a:ext cx="3511550" cy="369888"/>
          </a:xfrm>
          <a:prstGeom prst="rect">
            <a:avLst/>
          </a:prstGeom>
          <a:noFill/>
          <a:ln w="9525">
            <a:noFill/>
            <a:miter lim="800000"/>
            <a:headEnd/>
            <a:tailEnd/>
          </a:ln>
        </p:spPr>
        <p:txBody>
          <a:bodyPr wrap="none">
            <a:spAutoFit/>
          </a:bodyPr>
          <a:lstStyle/>
          <a:p>
            <a:r>
              <a:rPr lang="en-IE">
                <a:solidFill>
                  <a:schemeClr val="bg1"/>
                </a:solidFill>
                <a:latin typeface="Calibri" pitchFamily="34" charset="0"/>
              </a:rPr>
              <a:t>MINIMUM VIABLE PRODUCT (MVP)</a:t>
            </a:r>
            <a:endParaRPr lang="ru-RU">
              <a:solidFill>
                <a:schemeClr val="bg1"/>
              </a:solidFill>
              <a:latin typeface="Calibri" pitchFamily="34" charset="0"/>
            </a:endParaRPr>
          </a:p>
        </p:txBody>
      </p:sp>
      <p:pic>
        <p:nvPicPr>
          <p:cNvPr id="30857" name="Picture 137" descr="C:\Users\Сергей\Desktop\Сколково-2019\деревня_29-30.05.19\черные металлы.jpg"/>
          <p:cNvPicPr>
            <a:picLocks noChangeAspect="1" noChangeArrowheads="1"/>
          </p:cNvPicPr>
          <p:nvPr/>
        </p:nvPicPr>
        <p:blipFill>
          <a:blip r:embed="rId17" cstate="print">
            <a:extLst/>
          </a:blip>
          <a:srcRect/>
          <a:stretch>
            <a:fillRect/>
          </a:stretch>
        </p:blipFill>
        <p:spPr bwMode="auto">
          <a:xfrm>
            <a:off x="4067944" y="1834070"/>
            <a:ext cx="684311" cy="101886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Прямоугольник 26"/>
          <p:cNvSpPr/>
          <p:nvPr/>
        </p:nvSpPr>
        <p:spPr>
          <a:xfrm>
            <a:off x="4508500" y="3068638"/>
            <a:ext cx="4527550" cy="3673475"/>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ln>
                <a:solidFill>
                  <a:schemeClr val="tx1"/>
                </a:solidFill>
              </a:ln>
              <a:solidFill>
                <a:schemeClr val="tx1"/>
              </a:solidFill>
            </a:endParaRPr>
          </a:p>
        </p:txBody>
      </p:sp>
      <p:sp>
        <p:nvSpPr>
          <p:cNvPr id="8" name="Прямоугольник 7"/>
          <p:cNvSpPr/>
          <p:nvPr/>
        </p:nvSpPr>
        <p:spPr>
          <a:xfrm>
            <a:off x="107950" y="3068638"/>
            <a:ext cx="4176713" cy="3673475"/>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ln>
                <a:solidFill>
                  <a:schemeClr val="tx1"/>
                </a:solidFill>
              </a:ln>
              <a:solidFill>
                <a:schemeClr val="tx1"/>
              </a:solidFill>
            </a:endParaRPr>
          </a:p>
        </p:txBody>
      </p:sp>
      <p:sp>
        <p:nvSpPr>
          <p:cNvPr id="3" name="Прямоугольник 2"/>
          <p:cNvSpPr/>
          <p:nvPr/>
        </p:nvSpPr>
        <p:spPr>
          <a:xfrm>
            <a:off x="107950" y="404813"/>
            <a:ext cx="8928100" cy="784225"/>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ln>
                <a:solidFill>
                  <a:schemeClr val="tx1"/>
                </a:solidFill>
              </a:ln>
              <a:solidFill>
                <a:schemeClr val="tx1"/>
              </a:solidFill>
            </a:endParaRPr>
          </a:p>
        </p:txBody>
      </p:sp>
      <p:sp>
        <p:nvSpPr>
          <p:cNvPr id="44036" name="Rectangle 9"/>
          <p:cNvSpPr>
            <a:spLocks noChangeArrowheads="1"/>
          </p:cNvSpPr>
          <p:nvPr/>
        </p:nvSpPr>
        <p:spPr bwMode="auto">
          <a:xfrm>
            <a:off x="287338" y="-26988"/>
            <a:ext cx="8677275" cy="457201"/>
          </a:xfrm>
          <a:prstGeom prst="rect">
            <a:avLst/>
          </a:prstGeom>
          <a:noFill/>
          <a:ln w="9525">
            <a:noFill/>
            <a:miter lim="800000"/>
            <a:headEnd/>
            <a:tailEnd/>
          </a:ln>
        </p:spPr>
        <p:txBody>
          <a:bodyPr>
            <a:spAutoFit/>
          </a:bodyPr>
          <a:lstStyle/>
          <a:p>
            <a:pPr algn="ctr"/>
            <a:r>
              <a:rPr lang="de-DE" altLang="ru-RU" sz="2400" b="1" u="sng">
                <a:latin typeface="Calibri" pitchFamily="34" charset="0"/>
              </a:rPr>
              <a:t>LEISTUNGSGEWINN VOM NEUERERTUM FÜR DEN VERBRAUCHER</a:t>
            </a:r>
          </a:p>
        </p:txBody>
      </p:sp>
      <p:sp>
        <p:nvSpPr>
          <p:cNvPr id="44037" name="Прямоугольник 52"/>
          <p:cNvSpPr>
            <a:spLocks noChangeArrowheads="1"/>
          </p:cNvSpPr>
          <p:nvPr/>
        </p:nvSpPr>
        <p:spPr bwMode="auto">
          <a:xfrm>
            <a:off x="0" y="404813"/>
            <a:ext cx="9144000" cy="825500"/>
          </a:xfrm>
          <a:prstGeom prst="rect">
            <a:avLst/>
          </a:prstGeom>
          <a:noFill/>
          <a:ln w="9525">
            <a:noFill/>
            <a:miter lim="800000"/>
            <a:headEnd/>
            <a:tailEnd/>
          </a:ln>
        </p:spPr>
        <p:txBody>
          <a:bodyPr>
            <a:spAutoFit/>
          </a:bodyPr>
          <a:lstStyle/>
          <a:p>
            <a:pPr algn="ctr"/>
            <a:r>
              <a:rPr lang="de-DE" sz="1600" b="1">
                <a:latin typeface="Calibri" pitchFamily="34" charset="0"/>
              </a:rPr>
              <a:t>Die Verwendung der vorgeschlagenen Technologie lässt </a:t>
            </a:r>
            <a:r>
              <a:rPr lang="de-DE" sz="1600" b="1" u="sng">
                <a:latin typeface="Calibri" pitchFamily="34" charset="0"/>
              </a:rPr>
              <a:t>einen raren Doppeleffekt erreichen</a:t>
            </a:r>
            <a:r>
              <a:rPr lang="de-DE" sz="1600" b="1">
                <a:latin typeface="Calibri" pitchFamily="34" charset="0"/>
              </a:rPr>
              <a:t>:</a:t>
            </a:r>
          </a:p>
          <a:p>
            <a:pPr algn="ctr"/>
            <a:r>
              <a:rPr lang="de-DE" sz="1600" b="1">
                <a:latin typeface="Calibri" pitchFamily="34" charset="0"/>
              </a:rPr>
              <a:t>eine Qualitätssteigerung</a:t>
            </a:r>
            <a:r>
              <a:rPr lang="ru-RU" sz="1600" b="1">
                <a:latin typeface="Calibri" pitchFamily="34" charset="0"/>
              </a:rPr>
              <a:t> </a:t>
            </a:r>
            <a:r>
              <a:rPr lang="de-DE" sz="1600" b="1">
                <a:latin typeface="Calibri" pitchFamily="34" charset="0"/>
              </a:rPr>
              <a:t>von Mahlkugeln mit ihrer gleichzeitigen Selbstkostensenkung</a:t>
            </a:r>
            <a:r>
              <a:rPr lang="ru-RU" sz="1600" b="1">
                <a:latin typeface="Calibri" pitchFamily="34" charset="0"/>
              </a:rPr>
              <a:t>, </a:t>
            </a:r>
            <a:r>
              <a:rPr lang="de-DE" sz="1600" b="1">
                <a:latin typeface="Calibri" pitchFamily="34" charset="0"/>
              </a:rPr>
              <a:t>was insgesamt TCO der Mahlkugel viel herabsetzen lässt</a:t>
            </a:r>
            <a:r>
              <a:rPr lang="ru-RU" sz="1600" b="1">
                <a:latin typeface="Calibri" pitchFamily="34" charset="0"/>
              </a:rPr>
              <a:t> </a:t>
            </a:r>
          </a:p>
        </p:txBody>
      </p:sp>
      <p:sp>
        <p:nvSpPr>
          <p:cNvPr id="4" name="Прямоугольник 3"/>
          <p:cNvSpPr/>
          <p:nvPr/>
        </p:nvSpPr>
        <p:spPr>
          <a:xfrm>
            <a:off x="287338" y="3162300"/>
            <a:ext cx="3889375" cy="93662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a:solidFill>
                  <a:srgbClr val="FFFFFF"/>
                </a:solidFill>
              </a:rPr>
              <a:t>Die Erhöhung des Wirkungsgrades von der Anlage</a:t>
            </a:r>
            <a:r>
              <a:rPr lang="ru-RU" sz="1600">
                <a:solidFill>
                  <a:srgbClr val="FFFFFF"/>
                </a:solidFill>
              </a:rPr>
              <a:t> (</a:t>
            </a:r>
            <a:r>
              <a:rPr lang="de-DE" sz="1600">
                <a:solidFill>
                  <a:srgbClr val="FFFFFF"/>
                </a:solidFill>
              </a:rPr>
              <a:t>die Direkterwärmung vom Material der Kugel</a:t>
            </a:r>
            <a:r>
              <a:rPr lang="ru-RU" sz="1600">
                <a:solidFill>
                  <a:srgbClr val="FFFFFF"/>
                </a:solidFill>
              </a:rPr>
              <a:t> </a:t>
            </a:r>
            <a:r>
              <a:rPr lang="de-DE" sz="1600">
                <a:solidFill>
                  <a:srgbClr val="FFFFFF"/>
                </a:solidFill>
              </a:rPr>
              <a:t>von der Energie des </a:t>
            </a:r>
            <a:r>
              <a:rPr lang="de-DE" sz="1600">
                <a:solidFill>
                  <a:schemeClr val="bg1"/>
                </a:solidFill>
              </a:rPr>
              <a:t>elektromagnetischen Felds</a:t>
            </a:r>
            <a:r>
              <a:rPr lang="ru-RU" sz="1600">
                <a:solidFill>
                  <a:srgbClr val="FFFFFF"/>
                </a:solidFill>
              </a:rPr>
              <a:t>)</a:t>
            </a:r>
          </a:p>
        </p:txBody>
      </p:sp>
      <p:sp>
        <p:nvSpPr>
          <p:cNvPr id="18" name="Прямоугольник 17"/>
          <p:cNvSpPr/>
          <p:nvPr/>
        </p:nvSpPr>
        <p:spPr>
          <a:xfrm>
            <a:off x="287338" y="4314825"/>
            <a:ext cx="3889375" cy="1058863"/>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a:solidFill>
                  <a:srgbClr val="FFFFFF"/>
                </a:solidFill>
              </a:rPr>
              <a:t>Die Oberflächenerwärmung der Kugel</a:t>
            </a:r>
            <a:r>
              <a:rPr lang="ru-RU" sz="1600">
                <a:solidFill>
                  <a:srgbClr val="FFFFFF"/>
                </a:solidFill>
              </a:rPr>
              <a:t> </a:t>
            </a:r>
            <a:r>
              <a:rPr lang="de-DE" sz="1600">
                <a:solidFill>
                  <a:schemeClr val="bg1"/>
                </a:solidFill>
              </a:rPr>
              <a:t>in die eingestellte Tiefe </a:t>
            </a:r>
            <a:r>
              <a:rPr lang="ru-RU" sz="1600">
                <a:solidFill>
                  <a:srgbClr val="FFFFFF"/>
                </a:solidFill>
              </a:rPr>
              <a:t> </a:t>
            </a:r>
          </a:p>
          <a:p>
            <a:pPr algn="ctr">
              <a:defRPr/>
            </a:pPr>
            <a:r>
              <a:rPr lang="ru-RU" sz="1600">
                <a:solidFill>
                  <a:srgbClr val="FFFFFF"/>
                </a:solidFill>
              </a:rPr>
              <a:t>(</a:t>
            </a:r>
            <a:r>
              <a:rPr lang="de-DE" sz="1600">
                <a:solidFill>
                  <a:srgbClr val="FFFFFF"/>
                </a:solidFill>
              </a:rPr>
              <a:t>Es gibt </a:t>
            </a:r>
            <a:r>
              <a:rPr lang="de-DE" sz="1600">
                <a:solidFill>
                  <a:schemeClr val="bg1"/>
                </a:solidFill>
              </a:rPr>
              <a:t>keinen Energieaufwand</a:t>
            </a:r>
            <a:r>
              <a:rPr lang="ru-RU" sz="1600">
                <a:solidFill>
                  <a:srgbClr val="FFFFFF"/>
                </a:solidFill>
              </a:rPr>
              <a:t> </a:t>
            </a:r>
            <a:r>
              <a:rPr lang="de-DE" sz="1600">
                <a:solidFill>
                  <a:srgbClr val="FFFFFF"/>
                </a:solidFill>
              </a:rPr>
              <a:t>für die Erwärmung vom Kern des Werkstücks</a:t>
            </a:r>
            <a:r>
              <a:rPr lang="ru-RU" sz="1600">
                <a:solidFill>
                  <a:srgbClr val="FFFFFF"/>
                </a:solidFill>
              </a:rPr>
              <a:t>)</a:t>
            </a:r>
          </a:p>
        </p:txBody>
      </p:sp>
      <p:sp>
        <p:nvSpPr>
          <p:cNvPr id="19" name="Прямоугольник 18"/>
          <p:cNvSpPr/>
          <p:nvPr/>
        </p:nvSpPr>
        <p:spPr>
          <a:xfrm>
            <a:off x="287338" y="5516563"/>
            <a:ext cx="3889375" cy="108108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a:solidFill>
                  <a:srgbClr val="FFFFFF"/>
                </a:solidFill>
              </a:rPr>
              <a:t>Die Hochgeschwindigkeitserwärmung </a:t>
            </a:r>
            <a:r>
              <a:rPr lang="ru-RU" sz="1600">
                <a:solidFill>
                  <a:srgbClr val="FFFFFF"/>
                </a:solidFill>
              </a:rPr>
              <a:t>(</a:t>
            </a:r>
            <a:r>
              <a:rPr lang="de-DE" sz="1600">
                <a:solidFill>
                  <a:srgbClr val="FFFFFF"/>
                </a:solidFill>
              </a:rPr>
              <a:t>Es gibt keine Notwendigkeit, die Energie im Verlauf von Stunden aufzuwenden</a:t>
            </a:r>
            <a:r>
              <a:rPr lang="ru-RU" sz="1600">
                <a:solidFill>
                  <a:srgbClr val="FFFFFF"/>
                </a:solidFill>
              </a:rPr>
              <a:t>)</a:t>
            </a:r>
          </a:p>
        </p:txBody>
      </p:sp>
      <p:sp>
        <p:nvSpPr>
          <p:cNvPr id="20" name="Прямоугольник 19"/>
          <p:cNvSpPr/>
          <p:nvPr/>
        </p:nvSpPr>
        <p:spPr>
          <a:xfrm>
            <a:off x="4625975" y="3162300"/>
            <a:ext cx="4267200" cy="936625"/>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a:solidFill>
                  <a:srgbClr val="FFFFFF"/>
                </a:solidFill>
              </a:rPr>
              <a:t>Es ist möglich, das Material der Kugel ACHSENSYMMETRISCH in die eingestellte Tiefe zu erwärmen</a:t>
            </a:r>
            <a:endParaRPr lang="ru-RU" sz="1600">
              <a:solidFill>
                <a:srgbClr val="FFFFFF"/>
              </a:solidFill>
            </a:endParaRPr>
          </a:p>
        </p:txBody>
      </p:sp>
      <p:sp>
        <p:nvSpPr>
          <p:cNvPr id="21" name="Прямоугольник 20"/>
          <p:cNvSpPr/>
          <p:nvPr/>
        </p:nvSpPr>
        <p:spPr>
          <a:xfrm>
            <a:off x="4625975" y="4314825"/>
            <a:ext cx="4267200" cy="1058863"/>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a:solidFill>
                  <a:srgbClr val="FFFFFF"/>
                </a:solidFill>
              </a:rPr>
              <a:t>Es ist möglich, die</a:t>
            </a:r>
            <a:r>
              <a:rPr lang="de-DE" sz="1600">
                <a:solidFill>
                  <a:schemeClr val="bg1"/>
                </a:solidFill>
              </a:rPr>
              <a:t> plastische Kernzone zu erhalten und den Effekt der ABSCHERFESTIGKEIT zu erreichen</a:t>
            </a:r>
            <a:endParaRPr lang="ru-RU" sz="1600">
              <a:solidFill>
                <a:srgbClr val="FFFFFF"/>
              </a:solidFill>
            </a:endParaRPr>
          </a:p>
        </p:txBody>
      </p:sp>
      <p:sp>
        <p:nvSpPr>
          <p:cNvPr id="22" name="Прямоугольник 21"/>
          <p:cNvSpPr/>
          <p:nvPr/>
        </p:nvSpPr>
        <p:spPr>
          <a:xfrm>
            <a:off x="4625975" y="5516563"/>
            <a:ext cx="4267200" cy="1081087"/>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a:solidFill>
                  <a:srgbClr val="FFFFFF"/>
                </a:solidFill>
              </a:rPr>
              <a:t>Es ist möglich, KEIN</a:t>
            </a:r>
            <a:r>
              <a:rPr lang="de-DE" sz="1600">
                <a:solidFill>
                  <a:schemeClr val="bg1"/>
                </a:solidFill>
              </a:rPr>
              <a:t>E OXIDATION UND ENTCARBONISIERUNG durch die Hochgeschwindigkeit der Erwärmung zu gewährleisten</a:t>
            </a:r>
            <a:r>
              <a:rPr lang="ru-RU" sz="1600">
                <a:solidFill>
                  <a:srgbClr val="FFFFFF"/>
                </a:solidFill>
              </a:rPr>
              <a:t> </a:t>
            </a:r>
          </a:p>
        </p:txBody>
      </p:sp>
      <p:sp>
        <p:nvSpPr>
          <p:cNvPr id="32" name="Блок-схема: решение 31"/>
          <p:cNvSpPr/>
          <p:nvPr/>
        </p:nvSpPr>
        <p:spPr>
          <a:xfrm>
            <a:off x="4572000" y="2058988"/>
            <a:ext cx="4198938" cy="1009650"/>
          </a:xfrm>
          <a:prstGeom prst="flowChartDecision">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b="1">
                <a:solidFill>
                  <a:schemeClr val="bg1"/>
                </a:solidFill>
              </a:rPr>
              <a:t>Die Lebensdauer-verbesserung</a:t>
            </a:r>
            <a:r>
              <a:rPr lang="ru-RU" sz="1600" b="1">
                <a:solidFill>
                  <a:schemeClr val="bg1"/>
                </a:solidFill>
              </a:rPr>
              <a:t> </a:t>
            </a:r>
            <a:r>
              <a:rPr lang="de-DE" sz="1600" b="1">
                <a:solidFill>
                  <a:schemeClr val="bg1"/>
                </a:solidFill>
              </a:rPr>
              <a:t>bis</a:t>
            </a:r>
            <a:r>
              <a:rPr lang="ru-RU" sz="2000" b="1">
                <a:solidFill>
                  <a:schemeClr val="bg1"/>
                </a:solidFill>
              </a:rPr>
              <a:t> </a:t>
            </a:r>
          </a:p>
          <a:p>
            <a:pPr algn="ctr">
              <a:defRPr/>
            </a:pPr>
            <a:r>
              <a:rPr lang="ru-RU" sz="2000" b="1">
                <a:solidFill>
                  <a:schemeClr val="bg1"/>
                </a:solidFill>
              </a:rPr>
              <a:t>1,6</a:t>
            </a:r>
            <a:r>
              <a:rPr lang="de-DE" sz="2000" b="1">
                <a:solidFill>
                  <a:schemeClr val="bg1"/>
                </a:solidFill>
              </a:rPr>
              <a:t>-mal</a:t>
            </a:r>
            <a:endParaRPr lang="ru-RU" sz="1600" b="1">
              <a:solidFill>
                <a:schemeClr val="bg1"/>
              </a:solidFill>
            </a:endParaRPr>
          </a:p>
        </p:txBody>
      </p:sp>
      <p:sp>
        <p:nvSpPr>
          <p:cNvPr id="9" name="Блок-схема: решение 8"/>
          <p:cNvSpPr/>
          <p:nvPr/>
        </p:nvSpPr>
        <p:spPr>
          <a:xfrm>
            <a:off x="287338" y="2082800"/>
            <a:ext cx="3997325" cy="985838"/>
          </a:xfrm>
          <a:prstGeom prst="flowChartDecision">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600" b="1">
                <a:solidFill>
                  <a:schemeClr val="bg1"/>
                </a:solidFill>
              </a:rPr>
              <a:t>Die Selbstkostensenkung um </a:t>
            </a:r>
            <a:r>
              <a:rPr lang="ru-RU" sz="2400" b="1">
                <a:solidFill>
                  <a:schemeClr val="bg1"/>
                </a:solidFill>
              </a:rPr>
              <a:t>7,2 %</a:t>
            </a:r>
          </a:p>
        </p:txBody>
      </p:sp>
      <p:sp>
        <p:nvSpPr>
          <p:cNvPr id="6" name="Скругленный прямоугольник 5"/>
          <p:cNvSpPr/>
          <p:nvPr/>
        </p:nvSpPr>
        <p:spPr>
          <a:xfrm>
            <a:off x="287338" y="1290638"/>
            <a:ext cx="8520112" cy="768350"/>
          </a:xfrm>
          <a:prstGeom prst="roundRect">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4047" name="Rectangle 9"/>
          <p:cNvSpPr>
            <a:spLocks noChangeArrowheads="1"/>
          </p:cNvSpPr>
          <p:nvPr/>
        </p:nvSpPr>
        <p:spPr bwMode="auto">
          <a:xfrm>
            <a:off x="250825" y="1217613"/>
            <a:ext cx="8520113" cy="830997"/>
          </a:xfrm>
          <a:prstGeom prst="rect">
            <a:avLst/>
          </a:prstGeom>
          <a:noFill/>
          <a:ln w="9525">
            <a:noFill/>
            <a:miter lim="800000"/>
            <a:headEnd/>
            <a:tailEnd/>
          </a:ln>
        </p:spPr>
        <p:txBody>
          <a:bodyPr>
            <a:spAutoFit/>
          </a:bodyPr>
          <a:lstStyle/>
          <a:p>
            <a:pPr algn="ctr"/>
            <a:r>
              <a:rPr lang="de-DE" altLang="ru-RU" sz="2000" b="1" dirty="0">
                <a:solidFill>
                  <a:schemeClr val="bg1"/>
                </a:solidFill>
                <a:latin typeface="Calibri" pitchFamily="34" charset="0"/>
              </a:rPr>
              <a:t>Die Senkung von </a:t>
            </a:r>
            <a:r>
              <a:rPr lang="en-IE" altLang="ru-RU" sz="2000" b="1" dirty="0">
                <a:solidFill>
                  <a:schemeClr val="bg1"/>
                </a:solidFill>
                <a:latin typeface="Calibri" pitchFamily="34" charset="0"/>
              </a:rPr>
              <a:t>TCO </a:t>
            </a:r>
            <a:r>
              <a:rPr lang="de-DE" altLang="ru-RU" sz="2000" b="1" dirty="0">
                <a:solidFill>
                  <a:schemeClr val="bg1"/>
                </a:solidFill>
                <a:latin typeface="Calibri" pitchFamily="34" charset="0"/>
              </a:rPr>
              <a:t>der Mahlkugel um</a:t>
            </a:r>
            <a:r>
              <a:rPr lang="ru-RU" altLang="ru-RU" sz="2000" b="1" dirty="0">
                <a:solidFill>
                  <a:schemeClr val="bg1"/>
                </a:solidFill>
                <a:latin typeface="Calibri" pitchFamily="34" charset="0"/>
              </a:rPr>
              <a:t> </a:t>
            </a:r>
            <a:r>
              <a:rPr lang="ru-RU" altLang="ru-RU" sz="2400" b="1" dirty="0">
                <a:solidFill>
                  <a:schemeClr val="bg1"/>
                </a:solidFill>
                <a:latin typeface="Calibri" pitchFamily="34" charset="0"/>
              </a:rPr>
              <a:t>23,3 % </a:t>
            </a:r>
          </a:p>
          <a:p>
            <a:pPr algn="ctr"/>
            <a:r>
              <a:rPr lang="ru-RU" altLang="ru-RU" sz="2000" b="1" dirty="0">
                <a:solidFill>
                  <a:schemeClr val="bg1"/>
                </a:solidFill>
                <a:latin typeface="Calibri" pitchFamily="34" charset="0"/>
              </a:rPr>
              <a:t>(</a:t>
            </a:r>
            <a:r>
              <a:rPr lang="de-DE" altLang="ru-RU" sz="2000" b="1" dirty="0">
                <a:solidFill>
                  <a:schemeClr val="bg1"/>
                </a:solidFill>
                <a:latin typeface="Calibri" pitchFamily="34" charset="0"/>
              </a:rPr>
              <a:t>etwa</a:t>
            </a:r>
            <a:r>
              <a:rPr lang="ru-RU" altLang="ru-RU" sz="2000" b="1" dirty="0">
                <a:solidFill>
                  <a:schemeClr val="bg1"/>
                </a:solidFill>
                <a:latin typeface="Calibri" pitchFamily="34" charset="0"/>
              </a:rPr>
              <a:t> </a:t>
            </a:r>
            <a:r>
              <a:rPr lang="ru-RU" altLang="ru-RU" sz="2400" b="1" u="sng" dirty="0" smtClean="0">
                <a:solidFill>
                  <a:schemeClr val="bg1"/>
                </a:solidFill>
                <a:latin typeface="Calibri" pitchFamily="34" charset="0"/>
              </a:rPr>
              <a:t>40</a:t>
            </a:r>
            <a:r>
              <a:rPr lang="ru-RU" altLang="ru-RU" sz="2400" b="1" u="sng" dirty="0" smtClean="0">
                <a:solidFill>
                  <a:schemeClr val="bg1"/>
                </a:solidFill>
                <a:latin typeface="Calibri" pitchFamily="34" charset="0"/>
              </a:rPr>
              <a:t> </a:t>
            </a:r>
            <a:r>
              <a:rPr lang="en-IE" altLang="ru-RU" sz="2400" b="1" u="sng" dirty="0" smtClean="0">
                <a:solidFill>
                  <a:schemeClr val="bg1"/>
                </a:solidFill>
                <a:latin typeface="Calibri" pitchFamily="34" charset="0"/>
              </a:rPr>
              <a:t>euro cents</a:t>
            </a:r>
            <a:r>
              <a:rPr lang="ru-RU" altLang="ru-RU" sz="2000" b="1" dirty="0" smtClean="0">
                <a:solidFill>
                  <a:schemeClr val="bg1"/>
                </a:solidFill>
                <a:latin typeface="Calibri" pitchFamily="34" charset="0"/>
              </a:rPr>
              <a:t> </a:t>
            </a:r>
            <a:r>
              <a:rPr lang="de-DE" altLang="ru-RU" sz="2000" b="1" dirty="0">
                <a:solidFill>
                  <a:schemeClr val="bg1"/>
                </a:solidFill>
                <a:latin typeface="Calibri" pitchFamily="34" charset="0"/>
              </a:rPr>
              <a:t>pro Tonne </a:t>
            </a:r>
            <a:r>
              <a:rPr lang="ru-RU" altLang="ru-RU" sz="2000" b="1" dirty="0">
                <a:solidFill>
                  <a:schemeClr val="bg1"/>
                </a:solidFill>
                <a:latin typeface="Calibri" pitchFamily="34" charset="0"/>
              </a:rPr>
              <a:t> </a:t>
            </a:r>
            <a:r>
              <a:rPr lang="de-DE" altLang="ru-RU" sz="2000" b="1" dirty="0">
                <a:solidFill>
                  <a:schemeClr val="bg1"/>
                </a:solidFill>
                <a:latin typeface="Calibri" pitchFamily="34" charset="0"/>
              </a:rPr>
              <a:t>des verarbeiteten Erzes</a:t>
            </a:r>
            <a:r>
              <a:rPr lang="ru-RU" altLang="ru-RU" sz="2000" b="1" dirty="0">
                <a:solidFill>
                  <a:schemeClr val="bg1"/>
                </a:solidFill>
                <a:latin typeface="Calibri" pitchFamily="34" charset="0"/>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Заголовок 1"/>
          <p:cNvSpPr>
            <a:spLocks noGrp="1"/>
          </p:cNvSpPr>
          <p:nvPr>
            <p:ph type="title"/>
          </p:nvPr>
        </p:nvSpPr>
        <p:spPr>
          <a:xfrm>
            <a:off x="457200" y="-100013"/>
            <a:ext cx="8229600" cy="1143001"/>
          </a:xfrm>
        </p:spPr>
        <p:txBody>
          <a:bodyPr/>
          <a:lstStyle/>
          <a:p>
            <a:pPr eaLnBrk="1" hangingPunct="1"/>
            <a:r>
              <a:rPr lang="de-DE" sz="2800" b="1" u="sng" smtClean="0"/>
              <a:t>DER VERGLEICH DER TECHNISCHWIRTSCHAFTLICHEN PRODUKTEIGENSCHAFTEN MIT WELTKONKURRENTEN</a:t>
            </a:r>
            <a:r>
              <a:rPr lang="ru-RU" sz="2800" b="1" u="sng" smtClean="0"/>
              <a:t> </a:t>
            </a:r>
            <a:endParaRPr lang="ru-RU" sz="2800" u="sng" smtClean="0"/>
          </a:p>
        </p:txBody>
      </p:sp>
      <p:sp>
        <p:nvSpPr>
          <p:cNvPr id="4" name="Номер слайда 3"/>
          <p:cNvSpPr>
            <a:spLocks noGrp="1"/>
          </p:cNvSpPr>
          <p:nvPr>
            <p:ph type="sldNum" sz="quarter" idx="12"/>
          </p:nvPr>
        </p:nvSpPr>
        <p:spPr/>
        <p:txBody>
          <a:bodyPr/>
          <a:lstStyle/>
          <a:p>
            <a:pPr>
              <a:defRPr/>
            </a:pPr>
            <a:fld id="{B3C05DFE-40F7-4E4E-8F84-7943CC12E965}" type="slidenum">
              <a:rPr lang="ru-RU"/>
              <a:pPr>
                <a:defRPr/>
              </a:pPr>
              <a:t>14</a:t>
            </a:fld>
            <a:endParaRPr lang="ru-RU" dirty="0"/>
          </a:p>
        </p:txBody>
      </p:sp>
      <p:pic>
        <p:nvPicPr>
          <p:cNvPr id="45059" name="Picture 6"/>
          <p:cNvPicPr>
            <a:picLocks noChangeAspect="1" noChangeArrowheads="1"/>
          </p:cNvPicPr>
          <p:nvPr/>
        </p:nvPicPr>
        <p:blipFill>
          <a:blip r:embed="rId2"/>
          <a:srcRect/>
          <a:stretch>
            <a:fillRect/>
          </a:stretch>
        </p:blipFill>
        <p:spPr bwMode="auto">
          <a:xfrm>
            <a:off x="107950" y="1125538"/>
            <a:ext cx="8867775" cy="4783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Скругленный прямоугольник 19"/>
          <p:cNvSpPr/>
          <p:nvPr/>
        </p:nvSpPr>
        <p:spPr>
          <a:xfrm>
            <a:off x="4606925" y="5084763"/>
            <a:ext cx="4502150" cy="1512887"/>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46082" name="Picture 9" descr="C:\Users\Сергей\Desktop\consulting_1-1024x896.jpg"/>
          <p:cNvPicPr>
            <a:picLocks noChangeAspect="1" noChangeArrowheads="1"/>
          </p:cNvPicPr>
          <p:nvPr/>
        </p:nvPicPr>
        <p:blipFill>
          <a:blip r:embed="rId2"/>
          <a:srcRect/>
          <a:stretch>
            <a:fillRect/>
          </a:stretch>
        </p:blipFill>
        <p:spPr bwMode="auto">
          <a:xfrm>
            <a:off x="88900" y="2936875"/>
            <a:ext cx="811213" cy="708025"/>
          </a:xfrm>
          <a:prstGeom prst="rect">
            <a:avLst/>
          </a:prstGeom>
          <a:noFill/>
          <a:ln w="9525">
            <a:noFill/>
            <a:miter lim="800000"/>
            <a:headEnd/>
            <a:tailEnd/>
          </a:ln>
        </p:spPr>
      </p:pic>
      <p:sp>
        <p:nvSpPr>
          <p:cNvPr id="46083" name="Rectangle 7"/>
          <p:cNvSpPr>
            <a:spLocks noChangeArrowheads="1"/>
          </p:cNvSpPr>
          <p:nvPr/>
        </p:nvSpPr>
        <p:spPr bwMode="auto">
          <a:xfrm>
            <a:off x="323850" y="-26988"/>
            <a:ext cx="8569325" cy="457201"/>
          </a:xfrm>
          <a:prstGeom prst="rect">
            <a:avLst/>
          </a:prstGeom>
          <a:noFill/>
          <a:ln w="9525">
            <a:noFill/>
            <a:miter lim="800000"/>
            <a:headEnd/>
            <a:tailEnd/>
          </a:ln>
        </p:spPr>
        <p:txBody>
          <a:bodyPr>
            <a:spAutoFit/>
          </a:bodyPr>
          <a:lstStyle/>
          <a:p>
            <a:pPr algn="ctr"/>
            <a:r>
              <a:rPr lang="en-US" altLang="ru-RU" sz="2400" b="1" u="sng">
                <a:latin typeface="Calibri" pitchFamily="34" charset="0"/>
              </a:rPr>
              <a:t>GES</a:t>
            </a:r>
            <a:r>
              <a:rPr lang="ru-RU" altLang="ru-RU" sz="2400" b="1" u="sng">
                <a:latin typeface="Calibri" pitchFamily="34" charset="0"/>
              </a:rPr>
              <a:t>C</a:t>
            </a:r>
            <a:r>
              <a:rPr lang="de-DE" altLang="ru-RU" sz="2400" b="1" u="sng">
                <a:latin typeface="Calibri" pitchFamily="34" charset="0"/>
              </a:rPr>
              <a:t>HÄFTSMODELL DES PROJEKTS</a:t>
            </a:r>
            <a:r>
              <a:rPr lang="ru-RU" altLang="ru-RU" sz="2400" b="1" u="sng">
                <a:latin typeface="Calibri" pitchFamily="34" charset="0"/>
              </a:rPr>
              <a:t>* </a:t>
            </a:r>
          </a:p>
        </p:txBody>
      </p:sp>
      <p:sp>
        <p:nvSpPr>
          <p:cNvPr id="5" name="Скругленный прямоугольник 4"/>
          <p:cNvSpPr/>
          <p:nvPr/>
        </p:nvSpPr>
        <p:spPr>
          <a:xfrm rot="5400000">
            <a:off x="-372269" y="815182"/>
            <a:ext cx="2471737" cy="1657350"/>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85" name="Rectangle 53"/>
          <p:cNvSpPr>
            <a:spLocks noChangeArrowheads="1"/>
          </p:cNvSpPr>
          <p:nvPr/>
        </p:nvSpPr>
        <p:spPr bwMode="auto">
          <a:xfrm>
            <a:off x="34925" y="419100"/>
            <a:ext cx="1371600" cy="260350"/>
          </a:xfrm>
          <a:prstGeom prst="rect">
            <a:avLst/>
          </a:prstGeom>
          <a:noFill/>
          <a:ln w="9525">
            <a:noFill/>
            <a:miter lim="800000"/>
            <a:headEnd/>
            <a:tailEnd/>
          </a:ln>
        </p:spPr>
        <p:txBody>
          <a:bodyPr wrap="none">
            <a:spAutoFit/>
          </a:bodyPr>
          <a:lstStyle/>
          <a:p>
            <a:r>
              <a:rPr lang="de-DE" altLang="ru-RU" sz="1100" b="1">
                <a:latin typeface="Calibri" pitchFamily="34" charset="0"/>
              </a:rPr>
              <a:t>SCHLÜSSELPARTNER</a:t>
            </a:r>
            <a:endParaRPr lang="ru-RU" altLang="ru-RU" sz="1100" b="1">
              <a:latin typeface="Calibri" pitchFamily="34" charset="0"/>
            </a:endParaRPr>
          </a:p>
        </p:txBody>
      </p:sp>
      <p:sp>
        <p:nvSpPr>
          <p:cNvPr id="7" name="Скругленный прямоугольник 6"/>
          <p:cNvSpPr/>
          <p:nvPr/>
        </p:nvSpPr>
        <p:spPr>
          <a:xfrm rot="5400000">
            <a:off x="1426370" y="742156"/>
            <a:ext cx="2474912" cy="1800225"/>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87" name="Rectangle 53"/>
          <p:cNvSpPr>
            <a:spLocks noChangeArrowheads="1"/>
          </p:cNvSpPr>
          <p:nvPr/>
        </p:nvSpPr>
        <p:spPr bwMode="auto">
          <a:xfrm>
            <a:off x="1885950" y="404813"/>
            <a:ext cx="1409700" cy="260350"/>
          </a:xfrm>
          <a:prstGeom prst="rect">
            <a:avLst/>
          </a:prstGeom>
          <a:noFill/>
          <a:ln w="9525">
            <a:noFill/>
            <a:miter lim="800000"/>
            <a:headEnd/>
            <a:tailEnd/>
          </a:ln>
        </p:spPr>
        <p:txBody>
          <a:bodyPr wrap="none">
            <a:spAutoFit/>
          </a:bodyPr>
          <a:lstStyle/>
          <a:p>
            <a:r>
              <a:rPr lang="de-DE" altLang="ru-RU" sz="1100" b="1">
                <a:latin typeface="Calibri" pitchFamily="34" charset="0"/>
              </a:rPr>
              <a:t>SCHLÜSSELPRO</a:t>
            </a:r>
            <a:r>
              <a:rPr lang="ru-RU" altLang="ru-RU" sz="1100" b="1">
                <a:latin typeface="Calibri" pitchFamily="34" charset="0"/>
              </a:rPr>
              <a:t>Z</a:t>
            </a:r>
            <a:r>
              <a:rPr lang="de-DE" altLang="ru-RU" sz="1100" b="1">
                <a:latin typeface="Calibri" pitchFamily="34" charset="0"/>
              </a:rPr>
              <a:t>ESSE</a:t>
            </a:r>
            <a:endParaRPr lang="ru-RU" altLang="ru-RU" sz="1100" b="1">
              <a:latin typeface="Calibri" pitchFamily="34" charset="0"/>
            </a:endParaRPr>
          </a:p>
        </p:txBody>
      </p:sp>
      <p:sp>
        <p:nvSpPr>
          <p:cNvPr id="9" name="Скругленный прямоугольник 8"/>
          <p:cNvSpPr/>
          <p:nvPr/>
        </p:nvSpPr>
        <p:spPr>
          <a:xfrm rot="5400000">
            <a:off x="789782" y="2242343"/>
            <a:ext cx="2019300" cy="3529013"/>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89" name="Rectangle 53"/>
          <p:cNvSpPr>
            <a:spLocks noChangeArrowheads="1"/>
          </p:cNvSpPr>
          <p:nvPr/>
        </p:nvSpPr>
        <p:spPr bwMode="auto">
          <a:xfrm>
            <a:off x="1074738" y="2997200"/>
            <a:ext cx="1604962" cy="260350"/>
          </a:xfrm>
          <a:prstGeom prst="rect">
            <a:avLst/>
          </a:prstGeom>
          <a:noFill/>
          <a:ln w="9525">
            <a:noFill/>
            <a:miter lim="800000"/>
            <a:headEnd/>
            <a:tailEnd/>
          </a:ln>
        </p:spPr>
        <p:txBody>
          <a:bodyPr wrap="none">
            <a:spAutoFit/>
          </a:bodyPr>
          <a:lstStyle/>
          <a:p>
            <a:r>
              <a:rPr lang="de-DE" altLang="ru-RU" sz="1100" b="1">
                <a:latin typeface="Calibri" pitchFamily="34" charset="0"/>
              </a:rPr>
              <a:t>SCHLÜSSELRESSOURCEN</a:t>
            </a:r>
            <a:endParaRPr lang="ru-RU" altLang="ru-RU" sz="1100" b="1">
              <a:latin typeface="Calibri" pitchFamily="34" charset="0"/>
            </a:endParaRPr>
          </a:p>
        </p:txBody>
      </p:sp>
      <p:sp>
        <p:nvSpPr>
          <p:cNvPr id="11" name="Скругленный прямоугольник 10"/>
          <p:cNvSpPr/>
          <p:nvPr/>
        </p:nvSpPr>
        <p:spPr>
          <a:xfrm rot="5400000">
            <a:off x="2195513" y="1844675"/>
            <a:ext cx="4608512" cy="1728788"/>
          </a:xfrm>
          <a:prstGeom prst="roundRect">
            <a:avLst/>
          </a:prstGeom>
          <a:solidFill>
            <a:schemeClr val="accent1">
              <a:alpha val="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91" name="Rectangle 53"/>
          <p:cNvSpPr>
            <a:spLocks noChangeArrowheads="1"/>
          </p:cNvSpPr>
          <p:nvPr/>
        </p:nvSpPr>
        <p:spPr bwMode="auto">
          <a:xfrm>
            <a:off x="4038600" y="407988"/>
            <a:ext cx="1033463" cy="260350"/>
          </a:xfrm>
          <a:prstGeom prst="rect">
            <a:avLst/>
          </a:prstGeom>
          <a:noFill/>
          <a:ln w="9525">
            <a:noFill/>
            <a:miter lim="800000"/>
            <a:headEnd/>
            <a:tailEnd/>
          </a:ln>
        </p:spPr>
        <p:txBody>
          <a:bodyPr wrap="none">
            <a:spAutoFit/>
          </a:bodyPr>
          <a:lstStyle/>
          <a:p>
            <a:pPr algn="ctr"/>
            <a:r>
              <a:rPr lang="de-DE" altLang="ru-RU" sz="1100" b="1">
                <a:latin typeface="Calibri" pitchFamily="34" charset="0"/>
              </a:rPr>
              <a:t>WERTBEITRAG</a:t>
            </a:r>
            <a:endParaRPr lang="ru-RU" altLang="ru-RU" sz="1100" b="1">
              <a:latin typeface="Calibri" pitchFamily="34" charset="0"/>
            </a:endParaRPr>
          </a:p>
        </p:txBody>
      </p:sp>
      <p:sp>
        <p:nvSpPr>
          <p:cNvPr id="13" name="Скругленный прямоугольник 12"/>
          <p:cNvSpPr/>
          <p:nvPr/>
        </p:nvSpPr>
        <p:spPr>
          <a:xfrm rot="5400000">
            <a:off x="5181600" y="661988"/>
            <a:ext cx="2308225" cy="1800225"/>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5" name="Скругленный прямоугольник 14"/>
          <p:cNvSpPr/>
          <p:nvPr/>
        </p:nvSpPr>
        <p:spPr>
          <a:xfrm rot="5400000">
            <a:off x="5195094" y="2988469"/>
            <a:ext cx="2273300" cy="1792288"/>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94" name="Rectangle 53"/>
          <p:cNvSpPr>
            <a:spLocks noChangeArrowheads="1"/>
          </p:cNvSpPr>
          <p:nvPr/>
        </p:nvSpPr>
        <p:spPr bwMode="auto">
          <a:xfrm>
            <a:off x="5768975" y="2747963"/>
            <a:ext cx="985838" cy="260350"/>
          </a:xfrm>
          <a:prstGeom prst="rect">
            <a:avLst/>
          </a:prstGeom>
          <a:noFill/>
          <a:ln w="9525">
            <a:noFill/>
            <a:miter lim="800000"/>
            <a:headEnd/>
            <a:tailEnd/>
          </a:ln>
        </p:spPr>
        <p:txBody>
          <a:bodyPr wrap="none">
            <a:spAutoFit/>
          </a:bodyPr>
          <a:lstStyle/>
          <a:p>
            <a:r>
              <a:rPr lang="ru-RU" altLang="ru-RU" sz="1100" b="1">
                <a:latin typeface="Calibri" pitchFamily="34" charset="0"/>
              </a:rPr>
              <a:t>ABSATZWEGE</a:t>
            </a:r>
          </a:p>
        </p:txBody>
      </p:sp>
      <p:sp>
        <p:nvSpPr>
          <p:cNvPr id="17" name="Скругленный прямоугольник 16"/>
          <p:cNvSpPr/>
          <p:nvPr/>
        </p:nvSpPr>
        <p:spPr>
          <a:xfrm rot="5400000">
            <a:off x="5904707" y="1812131"/>
            <a:ext cx="4608512" cy="1800225"/>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19" name="Скругленный прямоугольник 18"/>
          <p:cNvSpPr/>
          <p:nvPr/>
        </p:nvSpPr>
        <p:spPr>
          <a:xfrm>
            <a:off x="34925" y="5084763"/>
            <a:ext cx="4537075" cy="1512887"/>
          </a:xfrm>
          <a:prstGeom prst="round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6097" name="Rectangle 53"/>
          <p:cNvSpPr>
            <a:spLocks noChangeArrowheads="1"/>
          </p:cNvSpPr>
          <p:nvPr/>
        </p:nvSpPr>
        <p:spPr bwMode="auto">
          <a:xfrm>
            <a:off x="1509713" y="5084763"/>
            <a:ext cx="1274762" cy="260350"/>
          </a:xfrm>
          <a:prstGeom prst="rect">
            <a:avLst/>
          </a:prstGeom>
          <a:noFill/>
          <a:ln w="9525">
            <a:noFill/>
            <a:miter lim="800000"/>
            <a:headEnd/>
            <a:tailEnd/>
          </a:ln>
        </p:spPr>
        <p:txBody>
          <a:bodyPr wrap="none">
            <a:spAutoFit/>
          </a:bodyPr>
          <a:lstStyle/>
          <a:p>
            <a:r>
              <a:rPr lang="ru-RU" altLang="ru-RU" sz="1100" b="1">
                <a:latin typeface="Calibri" pitchFamily="34" charset="0"/>
              </a:rPr>
              <a:t>KOSTENSTRUKTUR</a:t>
            </a:r>
          </a:p>
        </p:txBody>
      </p:sp>
      <p:sp>
        <p:nvSpPr>
          <p:cNvPr id="46098" name="Rectangle 53"/>
          <p:cNvSpPr>
            <a:spLocks noChangeArrowheads="1"/>
          </p:cNvSpPr>
          <p:nvPr/>
        </p:nvSpPr>
        <p:spPr bwMode="auto">
          <a:xfrm>
            <a:off x="6224588" y="5084763"/>
            <a:ext cx="1222375" cy="260350"/>
          </a:xfrm>
          <a:prstGeom prst="rect">
            <a:avLst/>
          </a:prstGeom>
          <a:noFill/>
          <a:ln w="9525">
            <a:noFill/>
            <a:miter lim="800000"/>
            <a:headEnd/>
            <a:tailEnd/>
          </a:ln>
        </p:spPr>
        <p:txBody>
          <a:bodyPr wrap="none">
            <a:spAutoFit/>
          </a:bodyPr>
          <a:lstStyle/>
          <a:p>
            <a:r>
              <a:rPr lang="de-DE" altLang="ru-RU" sz="1100" b="1">
                <a:latin typeface="Calibri" pitchFamily="34" charset="0"/>
              </a:rPr>
              <a:t>ERTRAGSSTRÖME</a:t>
            </a:r>
            <a:endParaRPr lang="ru-RU" altLang="ru-RU" sz="1100" b="1">
              <a:latin typeface="Calibri" pitchFamily="34" charset="0"/>
            </a:endParaRPr>
          </a:p>
        </p:txBody>
      </p:sp>
      <p:sp>
        <p:nvSpPr>
          <p:cNvPr id="46099" name="Прямоугольник 23"/>
          <p:cNvSpPr>
            <a:spLocks noChangeArrowheads="1"/>
          </p:cNvSpPr>
          <p:nvPr/>
        </p:nvSpPr>
        <p:spPr bwMode="auto">
          <a:xfrm>
            <a:off x="34925" y="1554163"/>
            <a:ext cx="1584325" cy="933450"/>
          </a:xfrm>
          <a:prstGeom prst="rect">
            <a:avLst/>
          </a:prstGeom>
          <a:noFill/>
          <a:ln w="9525">
            <a:noFill/>
            <a:miter lim="800000"/>
            <a:headEnd/>
            <a:tailEnd/>
          </a:ln>
        </p:spPr>
        <p:txBody>
          <a:bodyPr>
            <a:spAutoFit/>
          </a:bodyPr>
          <a:lstStyle/>
          <a:p>
            <a:r>
              <a:rPr lang="de-DE" sz="1100">
                <a:latin typeface="Calibri" pitchFamily="34" charset="0"/>
              </a:rPr>
              <a:t>Eisenhüttenwerke (einschließlich  Produkt Dealer): Lieferung des Stahlwerkstück</a:t>
            </a:r>
          </a:p>
          <a:p>
            <a:r>
              <a:rPr lang="de-DE" sz="1100">
                <a:latin typeface="Calibri" pitchFamily="34" charset="0"/>
              </a:rPr>
              <a:t>«Rundling»)</a:t>
            </a:r>
          </a:p>
        </p:txBody>
      </p:sp>
      <p:sp>
        <p:nvSpPr>
          <p:cNvPr id="46100" name="Прямоугольник 24"/>
          <p:cNvSpPr>
            <a:spLocks noChangeArrowheads="1"/>
          </p:cNvSpPr>
          <p:nvPr/>
        </p:nvSpPr>
        <p:spPr bwMode="auto">
          <a:xfrm>
            <a:off x="34925" y="3141663"/>
            <a:ext cx="3509963" cy="1490662"/>
          </a:xfrm>
          <a:prstGeom prst="rect">
            <a:avLst/>
          </a:prstGeom>
          <a:noFill/>
          <a:ln w="9525">
            <a:noFill/>
            <a:miter lim="800000"/>
            <a:headEnd/>
            <a:tailEnd/>
          </a:ln>
        </p:spPr>
        <p:txBody>
          <a:bodyPr>
            <a:spAutoFit/>
          </a:bodyPr>
          <a:lstStyle/>
          <a:p>
            <a:pPr marL="228600" indent="-228600" algn="ctr">
              <a:lnSpc>
                <a:spcPct val="95000"/>
              </a:lnSpc>
              <a:buFontTx/>
              <a:buAutoNum type="arabicParenR"/>
            </a:pPr>
            <a:r>
              <a:rPr lang="de-DE" sz="1100">
                <a:latin typeface="Calibri" pitchFamily="34" charset="0"/>
              </a:rPr>
              <a:t>Die Personalkapazität</a:t>
            </a:r>
            <a:r>
              <a:rPr lang="ru-RU" sz="1100">
                <a:latin typeface="Calibri" pitchFamily="34" charset="0"/>
              </a:rPr>
              <a:t>;</a:t>
            </a:r>
          </a:p>
          <a:p>
            <a:pPr marL="228600" indent="-228600" algn="ctr">
              <a:lnSpc>
                <a:spcPct val="95000"/>
              </a:lnSpc>
            </a:pPr>
            <a:r>
              <a:rPr lang="ru-RU" sz="1100">
                <a:latin typeface="Calibri" pitchFamily="34" charset="0"/>
              </a:rPr>
              <a:t>2) </a:t>
            </a:r>
            <a:r>
              <a:rPr lang="de-DE" sz="1100">
                <a:latin typeface="Calibri" pitchFamily="34" charset="0"/>
              </a:rPr>
              <a:t>Objekte des geistigen Eigentum</a:t>
            </a:r>
            <a:r>
              <a:rPr lang="de-DE"/>
              <a:t> </a:t>
            </a:r>
            <a:r>
              <a:rPr lang="ru-RU" sz="1100">
                <a:latin typeface="Calibri" pitchFamily="34" charset="0"/>
              </a:rPr>
              <a:t>(</a:t>
            </a:r>
            <a:r>
              <a:rPr lang="de-DE" sz="1100">
                <a:latin typeface="Calibri" pitchFamily="34" charset="0"/>
              </a:rPr>
              <a:t>Patente</a:t>
            </a:r>
            <a:r>
              <a:rPr lang="ru-RU" sz="1100">
                <a:latin typeface="Calibri" pitchFamily="34" charset="0"/>
              </a:rPr>
              <a:t>, </a:t>
            </a:r>
            <a:r>
              <a:rPr lang="de-DE" sz="1100">
                <a:latin typeface="Calibri" pitchFamily="34" charset="0"/>
              </a:rPr>
              <a:t>innovative Entwicklungen</a:t>
            </a:r>
            <a:r>
              <a:rPr lang="ru-RU" sz="1100">
                <a:latin typeface="Calibri" pitchFamily="34" charset="0"/>
              </a:rPr>
              <a:t>) –</a:t>
            </a:r>
            <a:r>
              <a:rPr lang="de-DE" sz="1100">
                <a:latin typeface="Calibri" pitchFamily="34" charset="0"/>
              </a:rPr>
              <a:t>immaterielle Aktiva</a:t>
            </a:r>
            <a:r>
              <a:rPr lang="ru-RU" sz="1100">
                <a:latin typeface="Calibri" pitchFamily="34" charset="0"/>
              </a:rPr>
              <a:t>; </a:t>
            </a:r>
          </a:p>
          <a:p>
            <a:pPr marL="228600" indent="-228600" algn="ctr">
              <a:lnSpc>
                <a:spcPct val="95000"/>
              </a:lnSpc>
            </a:pPr>
            <a:r>
              <a:rPr lang="de-DE" sz="1100">
                <a:latin typeface="Calibri" pitchFamily="34" charset="0"/>
              </a:rPr>
              <a:t>3) materielle Ressourcen (Ausrüstung (Induktoren HF-Strom), ein Gebäude (für die Produktionslinie), ein Büro, das Werkzeug und Zubehörteile, u.ä.);</a:t>
            </a:r>
          </a:p>
          <a:p>
            <a:pPr marL="228600" indent="-228600" algn="ctr"/>
            <a:r>
              <a:rPr lang="ru-RU" sz="1100">
                <a:latin typeface="Calibri" pitchFamily="34" charset="0"/>
              </a:rPr>
              <a:t>4) </a:t>
            </a:r>
            <a:r>
              <a:rPr lang="de-DE" sz="1100">
                <a:latin typeface="Calibri" pitchFamily="34" charset="0"/>
              </a:rPr>
              <a:t>finanzielle Ressourcen (Bargeld  und Giralgeld);</a:t>
            </a:r>
          </a:p>
          <a:p>
            <a:pPr marL="228600" indent="-228600" algn="ctr"/>
            <a:r>
              <a:rPr lang="ru-RU" sz="1100">
                <a:latin typeface="Calibri" pitchFamily="34" charset="0"/>
              </a:rPr>
              <a:t>5) </a:t>
            </a:r>
            <a:r>
              <a:rPr lang="de-DE" sz="1100">
                <a:latin typeface="Calibri" pitchFamily="34" charset="0"/>
              </a:rPr>
              <a:t>Der Rohstoff</a:t>
            </a:r>
            <a:r>
              <a:rPr lang="ru-RU" sz="1100">
                <a:latin typeface="Calibri" pitchFamily="34" charset="0"/>
              </a:rPr>
              <a:t>.</a:t>
            </a:r>
          </a:p>
        </p:txBody>
      </p:sp>
      <p:sp>
        <p:nvSpPr>
          <p:cNvPr id="46101" name="Прямоугольник 25"/>
          <p:cNvSpPr>
            <a:spLocks noChangeArrowheads="1"/>
          </p:cNvSpPr>
          <p:nvPr/>
        </p:nvSpPr>
        <p:spPr bwMode="auto">
          <a:xfrm>
            <a:off x="1908175" y="1700213"/>
            <a:ext cx="1584325" cy="933450"/>
          </a:xfrm>
          <a:prstGeom prst="rect">
            <a:avLst/>
          </a:prstGeom>
          <a:noFill/>
          <a:ln w="9525">
            <a:noFill/>
            <a:miter lim="800000"/>
            <a:headEnd/>
            <a:tailEnd/>
          </a:ln>
        </p:spPr>
        <p:txBody>
          <a:bodyPr>
            <a:spAutoFit/>
          </a:bodyPr>
          <a:lstStyle/>
          <a:p>
            <a:pPr algn="ctr"/>
            <a:r>
              <a:rPr lang="de-DE" sz="1100">
                <a:latin typeface="Calibri" pitchFamily="34" charset="0"/>
              </a:rPr>
              <a:t>Die Herstellung von hochvertigen Metallkugeln mit TCO-Senkung für einen Verbraucher</a:t>
            </a:r>
            <a:endParaRPr lang="ru-RU" sz="1100">
              <a:latin typeface="Calibri" pitchFamily="34" charset="0"/>
            </a:endParaRPr>
          </a:p>
        </p:txBody>
      </p:sp>
      <p:sp>
        <p:nvSpPr>
          <p:cNvPr id="46102" name="Прямоугольник 26"/>
          <p:cNvSpPr>
            <a:spLocks noChangeArrowheads="1"/>
          </p:cNvSpPr>
          <p:nvPr/>
        </p:nvSpPr>
        <p:spPr bwMode="auto">
          <a:xfrm>
            <a:off x="3708400" y="2330450"/>
            <a:ext cx="1630363" cy="1084263"/>
          </a:xfrm>
          <a:prstGeom prst="rect">
            <a:avLst/>
          </a:prstGeom>
          <a:noFill/>
          <a:ln w="9525">
            <a:noFill/>
            <a:miter lim="800000"/>
            <a:headEnd/>
            <a:tailEnd/>
          </a:ln>
        </p:spPr>
        <p:txBody>
          <a:bodyPr>
            <a:spAutoFit/>
          </a:bodyPr>
          <a:lstStyle/>
          <a:p>
            <a:pPr algn="ctr"/>
            <a:r>
              <a:rPr lang="de-DE" sz="1300" b="1">
                <a:latin typeface="Calibri" pitchFamily="34" charset="0"/>
              </a:rPr>
              <a:t>Der Extragewinn der Verbraucherbetriebe durch TCO- Senkung der gelieferten Metallkugeln</a:t>
            </a:r>
            <a:endParaRPr lang="ru-RU" sz="1300" b="1">
              <a:latin typeface="Calibri" pitchFamily="34" charset="0"/>
            </a:endParaRPr>
          </a:p>
        </p:txBody>
      </p:sp>
      <p:sp>
        <p:nvSpPr>
          <p:cNvPr id="46103" name="Прямоугольник 27"/>
          <p:cNvSpPr>
            <a:spLocks noChangeArrowheads="1"/>
          </p:cNvSpPr>
          <p:nvPr/>
        </p:nvSpPr>
        <p:spPr bwMode="auto">
          <a:xfrm>
            <a:off x="6011863" y="5345113"/>
            <a:ext cx="2952750" cy="765175"/>
          </a:xfrm>
          <a:prstGeom prst="rect">
            <a:avLst/>
          </a:prstGeom>
          <a:noFill/>
          <a:ln w="9525">
            <a:noFill/>
            <a:miter lim="800000"/>
            <a:headEnd/>
            <a:tailEnd/>
          </a:ln>
        </p:spPr>
        <p:txBody>
          <a:bodyPr>
            <a:spAutoFit/>
          </a:bodyPr>
          <a:lstStyle/>
          <a:p>
            <a:pPr marL="342900" indent="-342900" algn="ctr">
              <a:buFontTx/>
              <a:buAutoNum type="arabicParenR"/>
            </a:pPr>
            <a:r>
              <a:rPr lang="de-DE" sz="1100">
                <a:latin typeface="Calibri" pitchFamily="34" charset="0"/>
              </a:rPr>
              <a:t>Der Lizenzverkauf zur Herstellung und  Ausnutzung der Entwicklungsausrüstung</a:t>
            </a:r>
            <a:r>
              <a:rPr lang="ru-RU" sz="1100">
                <a:latin typeface="Calibri" pitchFamily="34" charset="0"/>
              </a:rPr>
              <a:t>;</a:t>
            </a:r>
          </a:p>
          <a:p>
            <a:pPr marL="342900" indent="-342900" algn="ctr">
              <a:buFontTx/>
              <a:buAutoNum type="arabicParenR"/>
            </a:pPr>
            <a:r>
              <a:rPr lang="de-DE" sz="1100">
                <a:latin typeface="Calibri" pitchFamily="34" charset="0"/>
              </a:rPr>
              <a:t>Der Verkauf der Entwicklungsausrüstung</a:t>
            </a:r>
            <a:r>
              <a:rPr lang="ru-RU" sz="1100">
                <a:latin typeface="Calibri" pitchFamily="34" charset="0"/>
              </a:rPr>
              <a:t>;</a:t>
            </a:r>
          </a:p>
          <a:p>
            <a:pPr marL="342900" indent="-342900" algn="ctr">
              <a:buFontTx/>
              <a:buAutoNum type="arabicParenR"/>
            </a:pPr>
            <a:r>
              <a:rPr lang="de-DE" sz="1100">
                <a:latin typeface="Calibri" pitchFamily="34" charset="0"/>
              </a:rPr>
              <a:t>Die Realisierung der Metallkugeln</a:t>
            </a:r>
            <a:r>
              <a:rPr lang="ru-RU" sz="1100">
                <a:latin typeface="Calibri" pitchFamily="34" charset="0"/>
              </a:rPr>
              <a:t>.</a:t>
            </a:r>
          </a:p>
        </p:txBody>
      </p:sp>
      <p:sp>
        <p:nvSpPr>
          <p:cNvPr id="46104" name="Прямоугольник 28"/>
          <p:cNvSpPr>
            <a:spLocks noChangeArrowheads="1"/>
          </p:cNvSpPr>
          <p:nvPr/>
        </p:nvSpPr>
        <p:spPr bwMode="auto">
          <a:xfrm>
            <a:off x="1476375" y="5300663"/>
            <a:ext cx="2951163" cy="1270000"/>
          </a:xfrm>
          <a:prstGeom prst="rect">
            <a:avLst/>
          </a:prstGeom>
          <a:noFill/>
          <a:ln w="9525">
            <a:noFill/>
            <a:miter lim="800000"/>
            <a:headEnd/>
            <a:tailEnd/>
          </a:ln>
        </p:spPr>
        <p:txBody>
          <a:bodyPr>
            <a:spAutoFit/>
          </a:bodyPr>
          <a:lstStyle/>
          <a:p>
            <a:pPr marL="342900" indent="-342900" algn="ctr">
              <a:buFontTx/>
              <a:buAutoNum type="arabicParenR"/>
            </a:pPr>
            <a:r>
              <a:rPr lang="de-DE" sz="1100">
                <a:latin typeface="Calibri" pitchFamily="34" charset="0"/>
              </a:rPr>
              <a:t>Festkosten (Arbeitslohn vom Personal, Mietkosten der Räume , Abschreibungen, verschiedene Sozialfondszuführung u.s.w.);</a:t>
            </a:r>
          </a:p>
          <a:p>
            <a:pPr marL="342900" indent="-342900" algn="ctr">
              <a:buFontTx/>
              <a:buAutoNum type="arabicParenR"/>
            </a:pPr>
            <a:r>
              <a:rPr lang="de-DE" sz="1100">
                <a:latin typeface="Calibri" pitchFamily="34" charset="0"/>
              </a:rPr>
              <a:t>Der Rohstoff und die Energie</a:t>
            </a:r>
            <a:r>
              <a:rPr lang="ru-RU" sz="1100">
                <a:latin typeface="Calibri" pitchFamily="34" charset="0"/>
              </a:rPr>
              <a:t>;</a:t>
            </a:r>
          </a:p>
          <a:p>
            <a:pPr marL="342900" indent="-342900" algn="ctr">
              <a:buFontTx/>
              <a:buAutoNum type="arabicParenR"/>
            </a:pPr>
            <a:r>
              <a:rPr lang="de-DE" sz="1100">
                <a:latin typeface="Calibri" pitchFamily="34" charset="0"/>
              </a:rPr>
              <a:t>Kosten für die Anwerbuung von Neukunden</a:t>
            </a:r>
            <a:r>
              <a:rPr lang="ru-RU" sz="1100">
                <a:latin typeface="Calibri" pitchFamily="34" charset="0"/>
              </a:rPr>
              <a:t>.</a:t>
            </a:r>
          </a:p>
        </p:txBody>
      </p:sp>
      <p:sp>
        <p:nvSpPr>
          <p:cNvPr id="46105" name="Прямоугольник 30"/>
          <p:cNvSpPr>
            <a:spLocks noChangeArrowheads="1"/>
          </p:cNvSpPr>
          <p:nvPr/>
        </p:nvSpPr>
        <p:spPr bwMode="auto">
          <a:xfrm>
            <a:off x="5535613" y="4005263"/>
            <a:ext cx="1628775" cy="933450"/>
          </a:xfrm>
          <a:prstGeom prst="rect">
            <a:avLst/>
          </a:prstGeom>
          <a:noFill/>
          <a:ln w="9525">
            <a:noFill/>
            <a:miter lim="800000"/>
            <a:headEnd/>
            <a:tailEnd/>
          </a:ln>
        </p:spPr>
        <p:txBody>
          <a:bodyPr>
            <a:spAutoFit/>
          </a:bodyPr>
          <a:lstStyle/>
          <a:p>
            <a:pPr algn="ctr"/>
            <a:r>
              <a:rPr lang="de-DE" sz="1100">
                <a:latin typeface="Calibri" pitchFamily="34" charset="0"/>
              </a:rPr>
              <a:t>Es ist geplant, direkte und indirekte Verkäufe der Produkte den Verbrauchern zu organisieren</a:t>
            </a:r>
            <a:endParaRPr lang="ru-RU" sz="1100">
              <a:latin typeface="Calibri" pitchFamily="34" charset="0"/>
            </a:endParaRPr>
          </a:p>
        </p:txBody>
      </p:sp>
      <p:pic>
        <p:nvPicPr>
          <p:cNvPr id="46106" name="Picture 2" descr="C:\Users\Сергей\Desktop\iStock_000005321189Small.jpg"/>
          <p:cNvPicPr>
            <a:picLocks noChangeAspect="1" noChangeArrowheads="1"/>
          </p:cNvPicPr>
          <p:nvPr/>
        </p:nvPicPr>
        <p:blipFill>
          <a:blip r:embed="rId3"/>
          <a:srcRect/>
          <a:stretch>
            <a:fillRect/>
          </a:stretch>
        </p:blipFill>
        <p:spPr bwMode="auto">
          <a:xfrm>
            <a:off x="457200" y="711200"/>
            <a:ext cx="801688" cy="701675"/>
          </a:xfrm>
          <a:prstGeom prst="rect">
            <a:avLst/>
          </a:prstGeom>
          <a:noFill/>
          <a:ln w="9525">
            <a:noFill/>
            <a:miter lim="800000"/>
            <a:headEnd/>
            <a:tailEnd/>
          </a:ln>
        </p:spPr>
      </p:pic>
      <p:pic>
        <p:nvPicPr>
          <p:cNvPr id="46107" name="Picture 3" descr="C:\Users\Сергей\Desktop\kljuchevye_momenty_upravlenija_otdelom_prodazh.jpg"/>
          <p:cNvPicPr>
            <a:picLocks noChangeAspect="1" noChangeArrowheads="1"/>
          </p:cNvPicPr>
          <p:nvPr/>
        </p:nvPicPr>
        <p:blipFill>
          <a:blip r:embed="rId4"/>
          <a:srcRect/>
          <a:stretch>
            <a:fillRect/>
          </a:stretch>
        </p:blipFill>
        <p:spPr bwMode="auto">
          <a:xfrm>
            <a:off x="1827213" y="782638"/>
            <a:ext cx="1665287" cy="774700"/>
          </a:xfrm>
          <a:prstGeom prst="rect">
            <a:avLst/>
          </a:prstGeom>
          <a:noFill/>
          <a:ln w="9525">
            <a:noFill/>
            <a:miter lim="800000"/>
            <a:headEnd/>
            <a:tailEnd/>
          </a:ln>
        </p:spPr>
      </p:pic>
      <p:pic>
        <p:nvPicPr>
          <p:cNvPr id="46108" name="Picture 4" descr="C:\Users\Сергей\Desktop\Besplatno_in_Projects.jpg"/>
          <p:cNvPicPr>
            <a:picLocks noChangeAspect="1" noChangeArrowheads="1"/>
          </p:cNvPicPr>
          <p:nvPr/>
        </p:nvPicPr>
        <p:blipFill>
          <a:blip r:embed="rId5"/>
          <a:srcRect/>
          <a:stretch>
            <a:fillRect/>
          </a:stretch>
        </p:blipFill>
        <p:spPr bwMode="auto">
          <a:xfrm>
            <a:off x="3794125" y="1146175"/>
            <a:ext cx="1411288" cy="1058863"/>
          </a:xfrm>
          <a:prstGeom prst="rect">
            <a:avLst/>
          </a:prstGeom>
          <a:noFill/>
          <a:ln w="9525">
            <a:noFill/>
            <a:miter lim="800000"/>
            <a:headEnd/>
            <a:tailEnd/>
          </a:ln>
        </p:spPr>
      </p:pic>
      <p:pic>
        <p:nvPicPr>
          <p:cNvPr id="46109" name="Picture 5" descr="C:\Users\Сергей\Desktop\1214494589.jpg"/>
          <p:cNvPicPr>
            <a:picLocks noChangeAspect="1" noChangeArrowheads="1"/>
          </p:cNvPicPr>
          <p:nvPr/>
        </p:nvPicPr>
        <p:blipFill>
          <a:blip r:embed="rId6"/>
          <a:srcRect/>
          <a:stretch>
            <a:fillRect/>
          </a:stretch>
        </p:blipFill>
        <p:spPr bwMode="auto">
          <a:xfrm>
            <a:off x="5594350" y="747713"/>
            <a:ext cx="1431925" cy="1074737"/>
          </a:xfrm>
          <a:prstGeom prst="rect">
            <a:avLst/>
          </a:prstGeom>
          <a:noFill/>
          <a:ln w="9525">
            <a:noFill/>
            <a:miter lim="800000"/>
            <a:headEnd/>
            <a:tailEnd/>
          </a:ln>
        </p:spPr>
      </p:pic>
      <p:sp>
        <p:nvSpPr>
          <p:cNvPr id="46110" name="Прямоугольник 29"/>
          <p:cNvSpPr>
            <a:spLocks noChangeArrowheads="1"/>
          </p:cNvSpPr>
          <p:nvPr/>
        </p:nvSpPr>
        <p:spPr bwMode="auto">
          <a:xfrm>
            <a:off x="5535613" y="1698625"/>
            <a:ext cx="1628775" cy="933450"/>
          </a:xfrm>
          <a:prstGeom prst="rect">
            <a:avLst/>
          </a:prstGeom>
          <a:noFill/>
          <a:ln w="9525">
            <a:noFill/>
            <a:miter lim="800000"/>
            <a:headEnd/>
            <a:tailEnd/>
          </a:ln>
        </p:spPr>
        <p:txBody>
          <a:bodyPr>
            <a:spAutoFit/>
          </a:bodyPr>
          <a:lstStyle/>
          <a:p>
            <a:pPr algn="ctr"/>
            <a:r>
              <a:rPr lang="ru-RU" sz="1100">
                <a:latin typeface="Calibri" pitchFamily="34" charset="0"/>
              </a:rPr>
              <a:t>1) </a:t>
            </a:r>
            <a:r>
              <a:rPr lang="de-DE" sz="1100">
                <a:latin typeface="Calibri" pitchFamily="34" charset="0"/>
              </a:rPr>
              <a:t>Die persönliche Unterstützung</a:t>
            </a:r>
            <a:r>
              <a:rPr lang="ru-RU" sz="1100">
                <a:latin typeface="Calibri" pitchFamily="34" charset="0"/>
              </a:rPr>
              <a:t>; </a:t>
            </a:r>
          </a:p>
          <a:p>
            <a:pPr algn="ctr"/>
            <a:r>
              <a:rPr lang="ru-RU" sz="1100">
                <a:latin typeface="Calibri" pitchFamily="34" charset="0"/>
              </a:rPr>
              <a:t>2) </a:t>
            </a:r>
            <a:r>
              <a:rPr lang="de-DE" sz="1100">
                <a:latin typeface="Calibri" pitchFamily="34" charset="0"/>
              </a:rPr>
              <a:t>Das gemeinsame Schaffen des Wertbeitrags</a:t>
            </a:r>
            <a:endParaRPr lang="ru-RU" sz="1100">
              <a:latin typeface="Calibri" pitchFamily="34" charset="0"/>
            </a:endParaRPr>
          </a:p>
        </p:txBody>
      </p:sp>
      <p:sp>
        <p:nvSpPr>
          <p:cNvPr id="46111" name="Rectangle 53"/>
          <p:cNvSpPr>
            <a:spLocks noChangeArrowheads="1"/>
          </p:cNvSpPr>
          <p:nvPr/>
        </p:nvSpPr>
        <p:spPr bwMode="auto">
          <a:xfrm>
            <a:off x="5626100" y="407988"/>
            <a:ext cx="1376363" cy="428625"/>
          </a:xfrm>
          <a:prstGeom prst="rect">
            <a:avLst/>
          </a:prstGeom>
          <a:noFill/>
          <a:ln w="9525">
            <a:noFill/>
            <a:miter lim="800000"/>
            <a:headEnd/>
            <a:tailEnd/>
          </a:ln>
        </p:spPr>
        <p:txBody>
          <a:bodyPr wrap="none">
            <a:spAutoFit/>
          </a:bodyPr>
          <a:lstStyle/>
          <a:p>
            <a:pPr algn="ctr"/>
            <a:r>
              <a:rPr lang="ru-RU" altLang="ru-RU" sz="1100" b="1">
                <a:latin typeface="Calibri" pitchFamily="34" charset="0"/>
              </a:rPr>
              <a:t>ZUSAMMENWIRKEN</a:t>
            </a:r>
            <a:endParaRPr lang="de-DE" altLang="ru-RU" sz="1100" b="1">
              <a:latin typeface="Calibri" pitchFamily="34" charset="0"/>
            </a:endParaRPr>
          </a:p>
          <a:p>
            <a:pPr algn="ctr"/>
            <a:r>
              <a:rPr lang="de-DE" altLang="ru-RU" sz="1100" b="1">
                <a:latin typeface="Calibri" pitchFamily="34" charset="0"/>
              </a:rPr>
              <a:t> MIT KUNDEN</a:t>
            </a:r>
            <a:endParaRPr lang="ru-RU" altLang="ru-RU" sz="1100" b="1">
              <a:latin typeface="Calibri" pitchFamily="34" charset="0"/>
            </a:endParaRPr>
          </a:p>
        </p:txBody>
      </p:sp>
      <p:pic>
        <p:nvPicPr>
          <p:cNvPr id="46112" name="Picture 6" descr="C:\Users\Сергей\Desktop\4405459_stock-photo-market-and-consumer-analysis.jpg"/>
          <p:cNvPicPr>
            <a:picLocks noChangeAspect="1" noChangeArrowheads="1"/>
          </p:cNvPicPr>
          <p:nvPr/>
        </p:nvPicPr>
        <p:blipFill>
          <a:blip r:embed="rId7"/>
          <a:srcRect/>
          <a:stretch>
            <a:fillRect/>
          </a:stretch>
        </p:blipFill>
        <p:spPr bwMode="auto">
          <a:xfrm>
            <a:off x="7632700" y="765175"/>
            <a:ext cx="1225550" cy="900113"/>
          </a:xfrm>
          <a:prstGeom prst="rect">
            <a:avLst/>
          </a:prstGeom>
          <a:noFill/>
          <a:ln w="9525">
            <a:noFill/>
            <a:miter lim="800000"/>
            <a:headEnd/>
            <a:tailEnd/>
          </a:ln>
        </p:spPr>
      </p:pic>
      <p:sp>
        <p:nvSpPr>
          <p:cNvPr id="46113" name="Rectangle 53"/>
          <p:cNvSpPr>
            <a:spLocks noChangeArrowheads="1"/>
          </p:cNvSpPr>
          <p:nvPr/>
        </p:nvSpPr>
        <p:spPr bwMode="auto">
          <a:xfrm>
            <a:off x="7308850" y="1535113"/>
            <a:ext cx="1831975" cy="3289300"/>
          </a:xfrm>
          <a:prstGeom prst="rect">
            <a:avLst/>
          </a:prstGeom>
          <a:noFill/>
          <a:ln w="9525">
            <a:noFill/>
            <a:miter lim="800000"/>
            <a:headEnd/>
            <a:tailEnd/>
          </a:ln>
        </p:spPr>
        <p:txBody>
          <a:bodyPr>
            <a:spAutoFit/>
          </a:bodyPr>
          <a:lstStyle/>
          <a:p>
            <a:pPr algn="ctr"/>
            <a:r>
              <a:rPr lang="ru-RU" sz="1100">
                <a:latin typeface="Calibri" pitchFamily="34" charset="0"/>
              </a:rPr>
              <a:t>1) </a:t>
            </a:r>
            <a:r>
              <a:rPr lang="de-DE" sz="1100">
                <a:latin typeface="Calibri" pitchFamily="34" charset="0"/>
              </a:rPr>
              <a:t>Bergbau-und Aufbereitungskombinate</a:t>
            </a:r>
            <a:r>
              <a:rPr lang="ru-RU" sz="1100">
                <a:latin typeface="Calibri" pitchFamily="34" charset="0"/>
              </a:rPr>
              <a:t>; </a:t>
            </a:r>
          </a:p>
          <a:p>
            <a:pPr algn="ctr"/>
            <a:r>
              <a:rPr lang="ru-RU" sz="1100">
                <a:latin typeface="Calibri" pitchFamily="34" charset="0"/>
              </a:rPr>
              <a:t>2) </a:t>
            </a:r>
            <a:r>
              <a:rPr lang="de-DE" sz="1100">
                <a:latin typeface="Calibri" pitchFamily="34" charset="0"/>
              </a:rPr>
              <a:t>Das Baugewerbe</a:t>
            </a:r>
            <a:r>
              <a:rPr lang="ru-RU" sz="1100">
                <a:latin typeface="Calibri" pitchFamily="34" charset="0"/>
              </a:rPr>
              <a:t> (</a:t>
            </a:r>
            <a:r>
              <a:rPr lang="de-DE" sz="1100">
                <a:latin typeface="Calibri" pitchFamily="34" charset="0"/>
              </a:rPr>
              <a:t>Herstellung von Silikaten</a:t>
            </a:r>
            <a:r>
              <a:rPr lang="ru-RU" sz="1100">
                <a:latin typeface="Calibri" pitchFamily="34" charset="0"/>
              </a:rPr>
              <a:t>, </a:t>
            </a:r>
            <a:r>
              <a:rPr lang="de-DE" sz="1100">
                <a:latin typeface="Calibri" pitchFamily="34" charset="0"/>
              </a:rPr>
              <a:t>Zement</a:t>
            </a:r>
            <a:r>
              <a:rPr lang="ru-RU" sz="1100">
                <a:latin typeface="Calibri" pitchFamily="34" charset="0"/>
              </a:rPr>
              <a:t>); </a:t>
            </a:r>
          </a:p>
          <a:p>
            <a:pPr algn="ctr"/>
            <a:r>
              <a:rPr lang="ru-RU" sz="1100">
                <a:latin typeface="Calibri" pitchFamily="34" charset="0"/>
              </a:rPr>
              <a:t>3)</a:t>
            </a:r>
            <a:r>
              <a:rPr lang="de-DE" sz="1100">
                <a:latin typeface="Calibri" pitchFamily="34" charset="0"/>
              </a:rPr>
              <a:t> Der Kugellagerzweig </a:t>
            </a:r>
            <a:r>
              <a:rPr lang="ru-RU" sz="1100">
                <a:latin typeface="Calibri" pitchFamily="34" charset="0"/>
              </a:rPr>
              <a:t> (</a:t>
            </a:r>
            <a:r>
              <a:rPr lang="de-DE" sz="1100">
                <a:latin typeface="Calibri" pitchFamily="34" charset="0"/>
              </a:rPr>
              <a:t>Laufkugeln der Wälzlager</a:t>
            </a:r>
            <a:r>
              <a:rPr lang="ru-RU" sz="1100">
                <a:latin typeface="Calibri" pitchFamily="34" charset="0"/>
              </a:rPr>
              <a:t>); </a:t>
            </a:r>
          </a:p>
          <a:p>
            <a:pPr algn="ctr"/>
            <a:r>
              <a:rPr lang="ru-RU" sz="1100">
                <a:latin typeface="Calibri" pitchFamily="34" charset="0"/>
              </a:rPr>
              <a:t>4)</a:t>
            </a:r>
            <a:r>
              <a:rPr lang="de-DE" sz="1100">
                <a:latin typeface="Calibri" pitchFamily="34" charset="0"/>
              </a:rPr>
              <a:t> Die Erdölförderung</a:t>
            </a:r>
            <a:r>
              <a:rPr lang="en-US" sz="1100">
                <a:latin typeface="Calibri" pitchFamily="34" charset="0"/>
              </a:rPr>
              <a:t> (</a:t>
            </a:r>
            <a:r>
              <a:rPr lang="de-DE" sz="1100">
                <a:latin typeface="Calibri" pitchFamily="34" charset="0"/>
              </a:rPr>
              <a:t>Rückschlagventile der Tiefpumpen</a:t>
            </a:r>
            <a:r>
              <a:rPr lang="ru-RU" sz="1100">
                <a:latin typeface="Calibri" pitchFamily="34" charset="0"/>
              </a:rPr>
              <a:t>); </a:t>
            </a:r>
          </a:p>
          <a:p>
            <a:r>
              <a:rPr lang="ru-RU" sz="1100">
                <a:latin typeface="Calibri" pitchFamily="34" charset="0"/>
              </a:rPr>
              <a:t>5) </a:t>
            </a:r>
            <a:r>
              <a:rPr lang="de-DE" sz="1100">
                <a:latin typeface="Calibri" pitchFamily="34" charset="0"/>
              </a:rPr>
              <a:t>Die Wärmebehandlung (hochtechnologische Verfahren zur Gebung der vorgegebenen Eigenschaften den Kugelflächen durch symmetrisches Thermodiffusionslegieren</a:t>
            </a:r>
          </a:p>
          <a:p>
            <a:r>
              <a:rPr lang="ru-RU" sz="1100">
                <a:latin typeface="Calibri" pitchFamily="34" charset="0"/>
              </a:rPr>
              <a:t>(</a:t>
            </a:r>
            <a:r>
              <a:rPr lang="de-DE" sz="1100">
                <a:latin typeface="Calibri" pitchFamily="34" charset="0"/>
              </a:rPr>
              <a:t>Chrom, Titan, Bor u.a.)</a:t>
            </a:r>
          </a:p>
          <a:p>
            <a:pPr algn="ctr"/>
            <a:r>
              <a:rPr lang="ru-RU" sz="1100">
                <a:latin typeface="Calibri" pitchFamily="34" charset="0"/>
              </a:rPr>
              <a:t> </a:t>
            </a:r>
          </a:p>
        </p:txBody>
      </p:sp>
      <p:pic>
        <p:nvPicPr>
          <p:cNvPr id="46114" name="Picture 7" descr="C:\Users\Сергей\Desktop\distribution2.png"/>
          <p:cNvPicPr>
            <a:picLocks noChangeAspect="1" noChangeArrowheads="1"/>
          </p:cNvPicPr>
          <p:nvPr/>
        </p:nvPicPr>
        <p:blipFill>
          <a:blip r:embed="rId8"/>
          <a:srcRect/>
          <a:stretch>
            <a:fillRect/>
          </a:stretch>
        </p:blipFill>
        <p:spPr bwMode="auto">
          <a:xfrm>
            <a:off x="5580063" y="3068638"/>
            <a:ext cx="1487487" cy="1023937"/>
          </a:xfrm>
          <a:prstGeom prst="rect">
            <a:avLst/>
          </a:prstGeom>
          <a:noFill/>
          <a:ln w="9525">
            <a:noFill/>
            <a:miter lim="800000"/>
            <a:headEnd/>
            <a:tailEnd/>
          </a:ln>
        </p:spPr>
      </p:pic>
      <p:pic>
        <p:nvPicPr>
          <p:cNvPr id="46115" name="Picture 8" descr="C:\Users\Сергей\Desktop\dolya-rashodov-po-kreditu.jpg"/>
          <p:cNvPicPr>
            <a:picLocks noChangeAspect="1" noChangeArrowheads="1"/>
          </p:cNvPicPr>
          <p:nvPr/>
        </p:nvPicPr>
        <p:blipFill>
          <a:blip r:embed="rId9"/>
          <a:srcRect/>
          <a:stretch>
            <a:fillRect/>
          </a:stretch>
        </p:blipFill>
        <p:spPr bwMode="auto">
          <a:xfrm>
            <a:off x="241300" y="5534025"/>
            <a:ext cx="1377950" cy="774700"/>
          </a:xfrm>
          <a:prstGeom prst="rect">
            <a:avLst/>
          </a:prstGeom>
          <a:noFill/>
          <a:ln w="9525">
            <a:noFill/>
            <a:miter lim="800000"/>
            <a:headEnd/>
            <a:tailEnd/>
          </a:ln>
        </p:spPr>
      </p:pic>
      <p:pic>
        <p:nvPicPr>
          <p:cNvPr id="46116" name="Picture 11" descr="C:\Users\Сергей\Desktop\1418048928bagatelna nabava, besplatna sredstva, besplatni seminari, besplatni webinari, bespovratna sredstva, Cost benefit analiza, dodjela bespovratnih sredstava, Edukacija, Erasmus +, Erasmus plus, Europska komisija,  Europski .jpg"/>
          <p:cNvPicPr>
            <a:picLocks noChangeAspect="1" noChangeArrowheads="1"/>
          </p:cNvPicPr>
          <p:nvPr/>
        </p:nvPicPr>
        <p:blipFill>
          <a:blip r:embed="rId10"/>
          <a:srcRect/>
          <a:stretch>
            <a:fillRect/>
          </a:stretch>
        </p:blipFill>
        <p:spPr bwMode="auto">
          <a:xfrm>
            <a:off x="4703763" y="5300663"/>
            <a:ext cx="1524000" cy="1033462"/>
          </a:xfrm>
          <a:prstGeom prst="rect">
            <a:avLst/>
          </a:prstGeom>
          <a:noFill/>
          <a:ln w="9525">
            <a:noFill/>
            <a:miter lim="800000"/>
            <a:headEnd/>
            <a:tailEnd/>
          </a:ln>
        </p:spPr>
      </p:pic>
      <p:sp>
        <p:nvSpPr>
          <p:cNvPr id="46117" name="Rectangle 53"/>
          <p:cNvSpPr>
            <a:spLocks noChangeArrowheads="1"/>
          </p:cNvSpPr>
          <p:nvPr/>
        </p:nvSpPr>
        <p:spPr bwMode="auto">
          <a:xfrm>
            <a:off x="7423150" y="419100"/>
            <a:ext cx="1701800" cy="260350"/>
          </a:xfrm>
          <a:prstGeom prst="rect">
            <a:avLst/>
          </a:prstGeom>
          <a:noFill/>
          <a:ln w="9525">
            <a:noFill/>
            <a:miter lim="800000"/>
            <a:headEnd/>
            <a:tailEnd/>
          </a:ln>
        </p:spPr>
        <p:txBody>
          <a:bodyPr wrap="none">
            <a:spAutoFit/>
          </a:bodyPr>
          <a:lstStyle/>
          <a:p>
            <a:pPr algn="ctr"/>
            <a:r>
              <a:rPr lang="de-DE" altLang="ru-RU" sz="1100" b="1">
                <a:latin typeface="Calibri" pitchFamily="34" charset="0"/>
              </a:rPr>
              <a:t>VERBRAUCHERSEGMENTE</a:t>
            </a:r>
            <a:endParaRPr lang="ru-RU" altLang="ru-RU" sz="1100" b="1">
              <a:latin typeface="Calibri" pitchFamily="34" charset="0"/>
            </a:endParaRPr>
          </a:p>
        </p:txBody>
      </p:sp>
      <p:sp>
        <p:nvSpPr>
          <p:cNvPr id="46118" name="Прямоугольник 39"/>
          <p:cNvSpPr>
            <a:spLocks noChangeArrowheads="1"/>
          </p:cNvSpPr>
          <p:nvPr/>
        </p:nvSpPr>
        <p:spPr bwMode="auto">
          <a:xfrm>
            <a:off x="115888" y="6597650"/>
            <a:ext cx="7470775" cy="214313"/>
          </a:xfrm>
          <a:prstGeom prst="rect">
            <a:avLst/>
          </a:prstGeom>
          <a:noFill/>
          <a:ln w="9525">
            <a:noFill/>
            <a:miter lim="800000"/>
            <a:headEnd/>
            <a:tailEnd/>
          </a:ln>
        </p:spPr>
        <p:txBody>
          <a:bodyPr>
            <a:spAutoFit/>
          </a:bodyPr>
          <a:lstStyle/>
          <a:p>
            <a:r>
              <a:rPr lang="ru-RU" sz="800">
                <a:latin typeface="Calibri" pitchFamily="34" charset="0"/>
                <a:cs typeface="Times New Roman" pitchFamily="18" charset="0"/>
              </a:rPr>
              <a:t>* - </a:t>
            </a:r>
            <a:r>
              <a:rPr lang="de-DE" sz="800">
                <a:latin typeface="Calibri" pitchFamily="34" charset="0"/>
                <a:cs typeface="Times New Roman" pitchFamily="18" charset="0"/>
              </a:rPr>
              <a:t>der </a:t>
            </a:r>
            <a:r>
              <a:rPr lang="de-DE" sz="800">
                <a:latin typeface="Calibri" pitchFamily="34" charset="0"/>
              </a:rPr>
              <a:t>Methodik von</a:t>
            </a:r>
            <a:r>
              <a:rPr lang="de-DE" sz="800">
                <a:latin typeface="Calibri" pitchFamily="34" charset="0"/>
                <a:cs typeface="Times New Roman" pitchFamily="18" charset="0"/>
              </a:rPr>
              <a:t> А.Osterwalder gemäß</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Прямая соединительная линия 59"/>
          <p:cNvCxnSpPr/>
          <p:nvPr/>
        </p:nvCxnSpPr>
        <p:spPr>
          <a:xfrm>
            <a:off x="8459788" y="2717800"/>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Номер слайда 2"/>
          <p:cNvSpPr>
            <a:spLocks noGrp="1"/>
          </p:cNvSpPr>
          <p:nvPr>
            <p:ph type="sldNum" sz="quarter" idx="12"/>
          </p:nvPr>
        </p:nvSpPr>
        <p:spPr>
          <a:xfrm>
            <a:off x="6553200" y="6408738"/>
            <a:ext cx="2133600" cy="476250"/>
          </a:xfrm>
        </p:spPr>
        <p:txBody>
          <a:bodyPr/>
          <a:lstStyle/>
          <a:p>
            <a:pPr>
              <a:defRPr/>
            </a:pPr>
            <a:fld id="{36AA76E9-D40F-49A0-9702-F5A930661071}" type="slidenum">
              <a:rPr lang="ru-RU" altLang="ru-RU" smtClean="0"/>
              <a:pPr>
                <a:defRPr/>
              </a:pPr>
              <a:t>16</a:t>
            </a:fld>
            <a:endParaRPr lang="ru-RU" altLang="ru-RU" dirty="0"/>
          </a:p>
        </p:txBody>
      </p:sp>
      <p:sp>
        <p:nvSpPr>
          <p:cNvPr id="47107" name="Rectangle 7"/>
          <p:cNvSpPr>
            <a:spLocks noChangeArrowheads="1"/>
          </p:cNvSpPr>
          <p:nvPr/>
        </p:nvSpPr>
        <p:spPr bwMode="auto">
          <a:xfrm>
            <a:off x="323850" y="-46038"/>
            <a:ext cx="8712200" cy="519113"/>
          </a:xfrm>
          <a:prstGeom prst="rect">
            <a:avLst/>
          </a:prstGeom>
          <a:noFill/>
          <a:ln w="9525">
            <a:noFill/>
            <a:miter lim="800000"/>
            <a:headEnd/>
            <a:tailEnd/>
          </a:ln>
        </p:spPr>
        <p:txBody>
          <a:bodyPr>
            <a:spAutoFit/>
          </a:bodyPr>
          <a:lstStyle/>
          <a:p>
            <a:pPr algn="ctr"/>
            <a:r>
              <a:rPr lang="en-US" altLang="ru-RU" sz="2400" b="1" u="sng">
                <a:latin typeface="Calibri" pitchFamily="34" charset="0"/>
              </a:rPr>
              <a:t>DER PLAN DER KOMMER</a:t>
            </a:r>
            <a:r>
              <a:rPr lang="ru-RU" altLang="ru-RU" sz="2400" b="1" u="sng">
                <a:latin typeface="Calibri" pitchFamily="34" charset="0"/>
              </a:rPr>
              <a:t>Z</a:t>
            </a:r>
            <a:r>
              <a:rPr lang="de-DE" altLang="ru-RU" sz="2400" b="1" u="sng">
                <a:latin typeface="Calibri" pitchFamily="34" charset="0"/>
              </a:rPr>
              <a:t>IALISIERUNG VON PROJEKTERGEBNISSEN</a:t>
            </a:r>
            <a:r>
              <a:rPr lang="ru-RU" altLang="ru-RU" sz="2800" b="1" u="sng">
                <a:latin typeface="Calibri" pitchFamily="34" charset="0"/>
              </a:rPr>
              <a:t> </a:t>
            </a:r>
          </a:p>
        </p:txBody>
      </p:sp>
      <p:sp>
        <p:nvSpPr>
          <p:cNvPr id="5" name="Прямоугольник 4"/>
          <p:cNvSpPr/>
          <p:nvPr/>
        </p:nvSpPr>
        <p:spPr>
          <a:xfrm>
            <a:off x="179388" y="560388"/>
            <a:ext cx="1058862" cy="720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Forschung und Entwicklung</a:t>
            </a:r>
          </a:p>
        </p:txBody>
      </p:sp>
      <p:sp>
        <p:nvSpPr>
          <p:cNvPr id="6" name="Прямоугольник 5"/>
          <p:cNvSpPr/>
          <p:nvPr/>
        </p:nvSpPr>
        <p:spPr>
          <a:xfrm>
            <a:off x="1420813" y="569913"/>
            <a:ext cx="1566862" cy="7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Herstellung von </a:t>
            </a:r>
            <a:r>
              <a:rPr lang="ru-RU" sz="1100">
                <a:solidFill>
                  <a:schemeClr val="bg1"/>
                </a:solidFill>
              </a:rPr>
              <a:t> </a:t>
            </a:r>
            <a:r>
              <a:rPr lang="de-DE" sz="1100">
                <a:solidFill>
                  <a:schemeClr val="bg1"/>
                </a:solidFill>
              </a:rPr>
              <a:t>der Versuchspartie  der Metallkugeln</a:t>
            </a:r>
            <a:endParaRPr lang="ru-RU" sz="1100">
              <a:solidFill>
                <a:schemeClr val="bg1"/>
              </a:solidFill>
            </a:endParaRPr>
          </a:p>
        </p:txBody>
      </p:sp>
      <p:sp>
        <p:nvSpPr>
          <p:cNvPr id="7" name="Прямоугольник 6"/>
          <p:cNvSpPr/>
          <p:nvPr/>
        </p:nvSpPr>
        <p:spPr>
          <a:xfrm>
            <a:off x="3140075" y="571500"/>
            <a:ext cx="1566863" cy="71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Realisierung dem Verbraucher die Versuchspartie der Kugeln</a:t>
            </a:r>
            <a:endParaRPr lang="ru-RU" sz="1100">
              <a:solidFill>
                <a:schemeClr val="bg1"/>
              </a:solidFill>
            </a:endParaRPr>
          </a:p>
        </p:txBody>
      </p:sp>
      <p:sp>
        <p:nvSpPr>
          <p:cNvPr id="8" name="Блок-схема: решение 7"/>
          <p:cNvSpPr/>
          <p:nvPr/>
        </p:nvSpPr>
        <p:spPr>
          <a:xfrm>
            <a:off x="4787900" y="476250"/>
            <a:ext cx="1944688" cy="9017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rgbClr val="FFFFFF"/>
                </a:solidFill>
              </a:rPr>
              <a:t>Bemerkungen vom ersten Verbraucher</a:t>
            </a:r>
            <a:endParaRPr lang="ru-RU" sz="1100">
              <a:solidFill>
                <a:srgbClr val="FFFFFF"/>
              </a:solidFill>
            </a:endParaRPr>
          </a:p>
        </p:txBody>
      </p:sp>
      <p:cxnSp>
        <p:nvCxnSpPr>
          <p:cNvPr id="10" name="Прямая соединительная линия 9"/>
          <p:cNvCxnSpPr>
            <a:stCxn id="5" idx="3"/>
            <a:endCxn id="6" idx="1"/>
          </p:cNvCxnSpPr>
          <p:nvPr/>
        </p:nvCxnSpPr>
        <p:spPr>
          <a:xfrm>
            <a:off x="1250950" y="920750"/>
            <a:ext cx="157163" cy="47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a:stCxn id="6" idx="3"/>
            <a:endCxn id="7" idx="1"/>
          </p:cNvCxnSpPr>
          <p:nvPr/>
        </p:nvCxnSpPr>
        <p:spPr>
          <a:xfrm>
            <a:off x="2987675" y="925513"/>
            <a:ext cx="152400" cy="15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p:cNvCxnSpPr>
            <a:stCxn id="7" idx="3"/>
            <a:endCxn id="8" idx="1"/>
          </p:cNvCxnSpPr>
          <p:nvPr/>
        </p:nvCxnSpPr>
        <p:spPr>
          <a:xfrm>
            <a:off x="4706938" y="927100"/>
            <a:ext cx="8096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a:stCxn id="8" idx="2"/>
          </p:cNvCxnSpPr>
          <p:nvPr/>
        </p:nvCxnSpPr>
        <p:spPr>
          <a:xfrm>
            <a:off x="5759450" y="1377950"/>
            <a:ext cx="0" cy="334963"/>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flipH="1">
            <a:off x="3851275" y="1712913"/>
            <a:ext cx="190817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Прямоугольник 20"/>
          <p:cNvSpPr/>
          <p:nvPr/>
        </p:nvSpPr>
        <p:spPr>
          <a:xfrm>
            <a:off x="2268538" y="1341438"/>
            <a:ext cx="1582737" cy="669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Berichtigung von den Ergebnissen der Forschung und  der Entwicklung </a:t>
            </a:r>
            <a:endParaRPr lang="ru-RU" sz="1100">
              <a:solidFill>
                <a:schemeClr val="bg1"/>
              </a:solidFill>
            </a:endParaRPr>
          </a:p>
        </p:txBody>
      </p:sp>
      <p:cxnSp>
        <p:nvCxnSpPr>
          <p:cNvPr id="23" name="Прямая соединительная линия 22"/>
          <p:cNvCxnSpPr>
            <a:stCxn id="21" idx="1"/>
          </p:cNvCxnSpPr>
          <p:nvPr/>
        </p:nvCxnSpPr>
        <p:spPr>
          <a:xfrm flipH="1" flipV="1">
            <a:off x="752475" y="1671638"/>
            <a:ext cx="1503363" cy="4762"/>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Прямая соединительная линия 24"/>
          <p:cNvCxnSpPr>
            <a:endCxn id="5" idx="2"/>
          </p:cNvCxnSpPr>
          <p:nvPr/>
        </p:nvCxnSpPr>
        <p:spPr>
          <a:xfrm flipV="1">
            <a:off x="709613" y="1293813"/>
            <a:ext cx="0" cy="41433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120" name="TextBox 25"/>
          <p:cNvSpPr txBox="1">
            <a:spLocks noChangeArrowheads="1"/>
          </p:cNvSpPr>
          <p:nvPr/>
        </p:nvSpPr>
        <p:spPr bwMode="auto">
          <a:xfrm>
            <a:off x="5414963" y="1427163"/>
            <a:ext cx="306387" cy="274637"/>
          </a:xfrm>
          <a:prstGeom prst="rect">
            <a:avLst/>
          </a:prstGeom>
          <a:noFill/>
          <a:ln w="9525">
            <a:noFill/>
            <a:miter lim="800000"/>
            <a:headEnd/>
            <a:tailEnd/>
          </a:ln>
        </p:spPr>
        <p:txBody>
          <a:bodyPr wrap="none">
            <a:spAutoFit/>
          </a:bodyPr>
          <a:lstStyle/>
          <a:p>
            <a:r>
              <a:rPr lang="de-DE" sz="1200">
                <a:latin typeface="Calibri" pitchFamily="34" charset="0"/>
              </a:rPr>
              <a:t>Ja</a:t>
            </a:r>
            <a:endParaRPr lang="ru-RU" sz="1200">
              <a:latin typeface="Calibri" pitchFamily="34" charset="0"/>
            </a:endParaRPr>
          </a:p>
        </p:txBody>
      </p:sp>
      <p:cxnSp>
        <p:nvCxnSpPr>
          <p:cNvPr id="28" name="Прямая соединительная линия 27"/>
          <p:cNvCxnSpPr>
            <a:stCxn id="8" idx="3"/>
          </p:cNvCxnSpPr>
          <p:nvPr/>
        </p:nvCxnSpPr>
        <p:spPr>
          <a:xfrm>
            <a:off x="6732588" y="927100"/>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122" name="TextBox 28"/>
          <p:cNvSpPr txBox="1">
            <a:spLocks noChangeArrowheads="1"/>
          </p:cNvSpPr>
          <p:nvPr/>
        </p:nvSpPr>
        <p:spPr bwMode="auto">
          <a:xfrm>
            <a:off x="6443663" y="644525"/>
            <a:ext cx="617537" cy="274638"/>
          </a:xfrm>
          <a:prstGeom prst="rect">
            <a:avLst/>
          </a:prstGeom>
          <a:noFill/>
          <a:ln w="9525">
            <a:noFill/>
            <a:miter lim="800000"/>
            <a:headEnd/>
            <a:tailEnd/>
          </a:ln>
        </p:spPr>
        <p:txBody>
          <a:bodyPr>
            <a:spAutoFit/>
          </a:bodyPr>
          <a:lstStyle/>
          <a:p>
            <a:r>
              <a:rPr lang="de-DE" sz="1200">
                <a:latin typeface="Calibri" pitchFamily="34" charset="0"/>
              </a:rPr>
              <a:t>Nein</a:t>
            </a:r>
            <a:endParaRPr lang="ru-RU" sz="1200">
              <a:latin typeface="Calibri" pitchFamily="34" charset="0"/>
            </a:endParaRPr>
          </a:p>
        </p:txBody>
      </p:sp>
      <p:sp>
        <p:nvSpPr>
          <p:cNvPr id="30" name="Прямоугольник 29"/>
          <p:cNvSpPr/>
          <p:nvPr/>
        </p:nvSpPr>
        <p:spPr>
          <a:xfrm>
            <a:off x="6948488" y="560388"/>
            <a:ext cx="1566862"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Herstellung von Pilotmuster der Anlage</a:t>
            </a:r>
            <a:endParaRPr lang="ru-RU" sz="1100">
              <a:solidFill>
                <a:schemeClr val="bg1"/>
              </a:solidFill>
            </a:endParaRPr>
          </a:p>
        </p:txBody>
      </p:sp>
      <p:cxnSp>
        <p:nvCxnSpPr>
          <p:cNvPr id="31" name="Прямая соединительная линия 30"/>
          <p:cNvCxnSpPr/>
          <p:nvPr/>
        </p:nvCxnSpPr>
        <p:spPr>
          <a:xfrm>
            <a:off x="8515350" y="906463"/>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2" name="Овал 31"/>
          <p:cNvSpPr/>
          <p:nvPr/>
        </p:nvSpPr>
        <p:spPr>
          <a:xfrm>
            <a:off x="8731250" y="771525"/>
            <a:ext cx="269875" cy="2698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1</a:t>
            </a:r>
          </a:p>
        </p:txBody>
      </p:sp>
      <p:sp>
        <p:nvSpPr>
          <p:cNvPr id="33" name="Овал 32"/>
          <p:cNvSpPr/>
          <p:nvPr/>
        </p:nvSpPr>
        <p:spPr>
          <a:xfrm>
            <a:off x="323850" y="2565400"/>
            <a:ext cx="268288" cy="26828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1</a:t>
            </a:r>
          </a:p>
        </p:txBody>
      </p:sp>
      <p:cxnSp>
        <p:nvCxnSpPr>
          <p:cNvPr id="34" name="Прямая соединительная линия 33"/>
          <p:cNvCxnSpPr/>
          <p:nvPr/>
        </p:nvCxnSpPr>
        <p:spPr>
          <a:xfrm>
            <a:off x="592138" y="2700338"/>
            <a:ext cx="21748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5" name="Прямоугольник 34"/>
          <p:cNvSpPr/>
          <p:nvPr/>
        </p:nvSpPr>
        <p:spPr>
          <a:xfrm>
            <a:off x="701675" y="2344738"/>
            <a:ext cx="1854200" cy="70961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Herstellung von der Versuchspartie der Metallkugeln für </a:t>
            </a:r>
            <a:r>
              <a:rPr lang="ru-RU" sz="1100">
                <a:solidFill>
                  <a:schemeClr val="bg1"/>
                </a:solidFill>
              </a:rPr>
              <a:t> «</a:t>
            </a:r>
            <a:r>
              <a:rPr lang="de-DE" sz="1100">
                <a:solidFill>
                  <a:schemeClr val="bg1"/>
                </a:solidFill>
              </a:rPr>
              <a:t>Severstal</a:t>
            </a:r>
            <a:r>
              <a:rPr lang="ru-RU" sz="1100">
                <a:solidFill>
                  <a:schemeClr val="bg1"/>
                </a:solidFill>
              </a:rPr>
              <a:t>»</a:t>
            </a:r>
            <a:r>
              <a:rPr lang="de-DE" sz="1100">
                <a:solidFill>
                  <a:schemeClr val="bg1"/>
                </a:solidFill>
              </a:rPr>
              <a:t> PAO</a:t>
            </a:r>
            <a:r>
              <a:rPr lang="ru-RU" sz="1100">
                <a:solidFill>
                  <a:schemeClr val="bg1"/>
                </a:solidFill>
              </a:rPr>
              <a:t>*</a:t>
            </a:r>
          </a:p>
        </p:txBody>
      </p:sp>
      <p:cxnSp>
        <p:nvCxnSpPr>
          <p:cNvPr id="37" name="Прямая соединительная линия 36"/>
          <p:cNvCxnSpPr/>
          <p:nvPr/>
        </p:nvCxnSpPr>
        <p:spPr>
          <a:xfrm>
            <a:off x="2555875" y="2700338"/>
            <a:ext cx="1524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Прямоугольник 37"/>
          <p:cNvSpPr/>
          <p:nvPr/>
        </p:nvSpPr>
        <p:spPr>
          <a:xfrm>
            <a:off x="2700338" y="2344738"/>
            <a:ext cx="1566862"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Realisierung </a:t>
            </a:r>
            <a:r>
              <a:rPr lang="ru-RU" sz="1100">
                <a:solidFill>
                  <a:schemeClr val="bg1"/>
                </a:solidFill>
              </a:rPr>
              <a:t> </a:t>
            </a:r>
            <a:r>
              <a:rPr lang="de-DE" sz="1100">
                <a:solidFill>
                  <a:schemeClr val="bg1"/>
                </a:solidFill>
              </a:rPr>
              <a:t>der Fa. </a:t>
            </a:r>
            <a:r>
              <a:rPr lang="ru-RU" sz="1100">
                <a:solidFill>
                  <a:schemeClr val="bg1"/>
                </a:solidFill>
              </a:rPr>
              <a:t>«</a:t>
            </a:r>
            <a:r>
              <a:rPr lang="de-DE" sz="1100">
                <a:solidFill>
                  <a:schemeClr val="bg1"/>
                </a:solidFill>
              </a:rPr>
              <a:t>Severstal</a:t>
            </a:r>
            <a:r>
              <a:rPr lang="ru-RU" sz="1100">
                <a:solidFill>
                  <a:schemeClr val="bg1"/>
                </a:solidFill>
              </a:rPr>
              <a:t>»</a:t>
            </a:r>
            <a:r>
              <a:rPr lang="de-DE" sz="1100">
                <a:solidFill>
                  <a:schemeClr val="bg1"/>
                </a:solidFill>
              </a:rPr>
              <a:t> PAO</a:t>
            </a:r>
            <a:r>
              <a:rPr lang="ru-RU" sz="1100">
                <a:solidFill>
                  <a:schemeClr val="bg1"/>
                </a:solidFill>
              </a:rPr>
              <a:t>* </a:t>
            </a:r>
            <a:r>
              <a:rPr lang="de-DE" sz="1100">
                <a:solidFill>
                  <a:schemeClr val="bg1"/>
                </a:solidFill>
              </a:rPr>
              <a:t>die Versuchspartie der Kugeln</a:t>
            </a:r>
            <a:endParaRPr lang="ru-RU" sz="1100">
              <a:solidFill>
                <a:schemeClr val="bg1"/>
              </a:solidFill>
            </a:endParaRPr>
          </a:p>
        </p:txBody>
      </p:sp>
      <p:sp>
        <p:nvSpPr>
          <p:cNvPr id="39" name="Блок-схема: решение 38"/>
          <p:cNvSpPr/>
          <p:nvPr/>
        </p:nvSpPr>
        <p:spPr>
          <a:xfrm>
            <a:off x="4348163" y="2251075"/>
            <a:ext cx="2135187" cy="900113"/>
          </a:xfrm>
          <a:prstGeom prst="flowChartDecisi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rgbClr val="FFFFFF"/>
                </a:solidFill>
              </a:rPr>
              <a:t>Bemerkungen vom</a:t>
            </a:r>
            <a:r>
              <a:rPr lang="ru-RU" sz="1100">
                <a:solidFill>
                  <a:srgbClr val="FFFFFF"/>
                </a:solidFill>
              </a:rPr>
              <a:t> «</a:t>
            </a:r>
            <a:r>
              <a:rPr lang="de-DE" sz="1100">
                <a:solidFill>
                  <a:srgbClr val="FFFFFF"/>
                </a:solidFill>
              </a:rPr>
              <a:t>Severstal</a:t>
            </a:r>
            <a:r>
              <a:rPr lang="ru-RU" sz="1100">
                <a:solidFill>
                  <a:srgbClr val="FFFFFF"/>
                </a:solidFill>
              </a:rPr>
              <a:t>»</a:t>
            </a:r>
            <a:r>
              <a:rPr lang="de-DE" sz="1100">
                <a:solidFill>
                  <a:srgbClr val="FFFFFF"/>
                </a:solidFill>
              </a:rPr>
              <a:t> PAO</a:t>
            </a:r>
            <a:r>
              <a:rPr lang="ru-RU" sz="1100">
                <a:solidFill>
                  <a:srgbClr val="FFFFFF"/>
                </a:solidFill>
              </a:rPr>
              <a:t>*</a:t>
            </a:r>
          </a:p>
        </p:txBody>
      </p:sp>
      <p:cxnSp>
        <p:nvCxnSpPr>
          <p:cNvPr id="40" name="Прямая соединительная линия 39"/>
          <p:cNvCxnSpPr>
            <a:stCxn id="38" idx="3"/>
            <a:endCxn id="39" idx="1"/>
          </p:cNvCxnSpPr>
          <p:nvPr/>
        </p:nvCxnSpPr>
        <p:spPr>
          <a:xfrm>
            <a:off x="4267200" y="2700338"/>
            <a:ext cx="80963"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133" name="TextBox 40"/>
          <p:cNvSpPr txBox="1">
            <a:spLocks noChangeArrowheads="1"/>
          </p:cNvSpPr>
          <p:nvPr/>
        </p:nvSpPr>
        <p:spPr bwMode="auto">
          <a:xfrm>
            <a:off x="5414963" y="2071688"/>
            <a:ext cx="306387" cy="274637"/>
          </a:xfrm>
          <a:prstGeom prst="rect">
            <a:avLst/>
          </a:prstGeom>
          <a:noFill/>
          <a:ln w="9525">
            <a:noFill/>
            <a:miter lim="800000"/>
            <a:headEnd/>
            <a:tailEnd/>
          </a:ln>
        </p:spPr>
        <p:txBody>
          <a:bodyPr wrap="none">
            <a:spAutoFit/>
          </a:bodyPr>
          <a:lstStyle/>
          <a:p>
            <a:r>
              <a:rPr lang="de-DE" sz="1200">
                <a:latin typeface="Calibri" pitchFamily="34" charset="0"/>
              </a:rPr>
              <a:t>Ja</a:t>
            </a:r>
            <a:endParaRPr lang="ru-RU" sz="1200">
              <a:latin typeface="Calibri" pitchFamily="34" charset="0"/>
            </a:endParaRPr>
          </a:p>
        </p:txBody>
      </p:sp>
      <p:sp>
        <p:nvSpPr>
          <p:cNvPr id="47134" name="TextBox 41"/>
          <p:cNvSpPr txBox="1">
            <a:spLocks noChangeArrowheads="1"/>
          </p:cNvSpPr>
          <p:nvPr/>
        </p:nvSpPr>
        <p:spPr bwMode="auto">
          <a:xfrm>
            <a:off x="6329363" y="2417763"/>
            <a:ext cx="473075" cy="274637"/>
          </a:xfrm>
          <a:prstGeom prst="rect">
            <a:avLst/>
          </a:prstGeom>
          <a:noFill/>
          <a:ln w="9525">
            <a:noFill/>
            <a:miter lim="800000"/>
            <a:headEnd/>
            <a:tailEnd/>
          </a:ln>
        </p:spPr>
        <p:txBody>
          <a:bodyPr wrap="none">
            <a:spAutoFit/>
          </a:bodyPr>
          <a:lstStyle/>
          <a:p>
            <a:r>
              <a:rPr lang="de-DE" sz="1200">
                <a:latin typeface="Calibri" pitchFamily="34" charset="0"/>
              </a:rPr>
              <a:t>Nein</a:t>
            </a:r>
            <a:endParaRPr lang="ru-RU" sz="1200">
              <a:latin typeface="Calibri" pitchFamily="34" charset="0"/>
            </a:endParaRPr>
          </a:p>
        </p:txBody>
      </p:sp>
      <p:cxnSp>
        <p:nvCxnSpPr>
          <p:cNvPr id="43" name="Прямая соединительная линия 42"/>
          <p:cNvCxnSpPr/>
          <p:nvPr/>
        </p:nvCxnSpPr>
        <p:spPr>
          <a:xfrm>
            <a:off x="5319713" y="1903413"/>
            <a:ext cx="0" cy="33655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p:nvCxnSpPr>
        <p:spPr>
          <a:xfrm flipH="1">
            <a:off x="5326063" y="1924050"/>
            <a:ext cx="54133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Прямоугольник 45"/>
          <p:cNvSpPr/>
          <p:nvPr/>
        </p:nvSpPr>
        <p:spPr>
          <a:xfrm>
            <a:off x="5867400" y="1690688"/>
            <a:ext cx="1568450" cy="46672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Berichtigung des Pilotmusters</a:t>
            </a:r>
            <a:endParaRPr lang="ru-RU" sz="1100">
              <a:solidFill>
                <a:schemeClr val="bg1"/>
              </a:solidFill>
            </a:endParaRPr>
          </a:p>
        </p:txBody>
      </p:sp>
      <p:cxnSp>
        <p:nvCxnSpPr>
          <p:cNvPr id="49" name="Прямая соединительная линия 48"/>
          <p:cNvCxnSpPr/>
          <p:nvPr/>
        </p:nvCxnSpPr>
        <p:spPr>
          <a:xfrm flipH="1">
            <a:off x="7435850" y="1912938"/>
            <a:ext cx="327025" cy="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Прямая соединительная линия 50"/>
          <p:cNvCxnSpPr/>
          <p:nvPr/>
        </p:nvCxnSpPr>
        <p:spPr>
          <a:xfrm>
            <a:off x="7762875" y="1281113"/>
            <a:ext cx="0" cy="6318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Прямая соединительная линия 56"/>
          <p:cNvCxnSpPr>
            <a:endCxn id="39" idx="3"/>
          </p:cNvCxnSpPr>
          <p:nvPr/>
        </p:nvCxnSpPr>
        <p:spPr>
          <a:xfrm flipH="1">
            <a:off x="6483350" y="2700338"/>
            <a:ext cx="46513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9" name="Прямоугольник 58"/>
          <p:cNvSpPr/>
          <p:nvPr/>
        </p:nvSpPr>
        <p:spPr>
          <a:xfrm>
            <a:off x="6877050" y="2344738"/>
            <a:ext cx="1638300"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Aufbau von Lieferungen der Metallkugeln </a:t>
            </a:r>
            <a:r>
              <a:rPr lang="ru-RU" sz="1100">
                <a:solidFill>
                  <a:schemeClr val="bg1"/>
                </a:solidFill>
              </a:rPr>
              <a:t> </a:t>
            </a:r>
            <a:r>
              <a:rPr lang="de-DE" sz="1100">
                <a:solidFill>
                  <a:schemeClr val="bg1"/>
                </a:solidFill>
              </a:rPr>
              <a:t>innerhalb der Fa.</a:t>
            </a:r>
            <a:r>
              <a:rPr lang="ru-RU" sz="1100">
                <a:solidFill>
                  <a:schemeClr val="bg1"/>
                </a:solidFill>
              </a:rPr>
              <a:t> «</a:t>
            </a:r>
            <a:r>
              <a:rPr lang="de-DE" sz="1100">
                <a:solidFill>
                  <a:schemeClr val="bg1"/>
                </a:solidFill>
              </a:rPr>
              <a:t>Severstal</a:t>
            </a:r>
            <a:r>
              <a:rPr lang="ru-RU" sz="1100">
                <a:solidFill>
                  <a:schemeClr val="bg1"/>
                </a:solidFill>
              </a:rPr>
              <a:t>»</a:t>
            </a:r>
            <a:r>
              <a:rPr lang="de-DE" sz="1100">
                <a:solidFill>
                  <a:schemeClr val="bg1"/>
                </a:solidFill>
              </a:rPr>
              <a:t> PAO</a:t>
            </a:r>
            <a:r>
              <a:rPr lang="ru-RU" sz="1100">
                <a:solidFill>
                  <a:schemeClr val="bg1"/>
                </a:solidFill>
              </a:rPr>
              <a:t>*</a:t>
            </a:r>
          </a:p>
        </p:txBody>
      </p:sp>
      <p:sp>
        <p:nvSpPr>
          <p:cNvPr id="61" name="Овал 60"/>
          <p:cNvSpPr/>
          <p:nvPr/>
        </p:nvSpPr>
        <p:spPr>
          <a:xfrm>
            <a:off x="8675688" y="2582863"/>
            <a:ext cx="269875" cy="2698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2</a:t>
            </a:r>
          </a:p>
        </p:txBody>
      </p:sp>
      <p:sp>
        <p:nvSpPr>
          <p:cNvPr id="62" name="Овал 61"/>
          <p:cNvSpPr/>
          <p:nvPr/>
        </p:nvSpPr>
        <p:spPr>
          <a:xfrm>
            <a:off x="323850" y="3716338"/>
            <a:ext cx="268288" cy="2698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2</a:t>
            </a:r>
          </a:p>
        </p:txBody>
      </p:sp>
      <p:cxnSp>
        <p:nvCxnSpPr>
          <p:cNvPr id="63" name="Прямая соединительная линия 62"/>
          <p:cNvCxnSpPr/>
          <p:nvPr/>
        </p:nvCxnSpPr>
        <p:spPr>
          <a:xfrm>
            <a:off x="592138" y="3860800"/>
            <a:ext cx="21748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7145" name="Прямоугольник 67"/>
          <p:cNvSpPr>
            <a:spLocks noChangeArrowheads="1"/>
          </p:cNvSpPr>
          <p:nvPr/>
        </p:nvSpPr>
        <p:spPr bwMode="auto">
          <a:xfrm>
            <a:off x="115888" y="6597650"/>
            <a:ext cx="8750300" cy="246063"/>
          </a:xfrm>
          <a:prstGeom prst="rect">
            <a:avLst/>
          </a:prstGeom>
          <a:noFill/>
          <a:ln w="9525">
            <a:noFill/>
            <a:miter lim="800000"/>
            <a:headEnd/>
            <a:tailEnd/>
          </a:ln>
        </p:spPr>
        <p:txBody>
          <a:bodyPr>
            <a:spAutoFit/>
          </a:bodyPr>
          <a:lstStyle/>
          <a:p>
            <a:r>
              <a:rPr lang="ru-RU" sz="1000">
                <a:latin typeface="Calibri" pitchFamily="34" charset="0"/>
                <a:cs typeface="Times New Roman" pitchFamily="18" charset="0"/>
              </a:rPr>
              <a:t>* - </a:t>
            </a:r>
            <a:r>
              <a:rPr lang="de-DE" sz="1000">
                <a:latin typeface="Calibri" pitchFamily="34" charset="0"/>
                <a:cs typeface="Times New Roman" pitchFamily="18" charset="0"/>
              </a:rPr>
              <a:t>oder eine andere Hüttengesellschaft, zum Beispiel </a:t>
            </a:r>
            <a:r>
              <a:rPr lang="ru-RU" sz="1000">
                <a:latin typeface="Calibri" pitchFamily="34" charset="0"/>
                <a:cs typeface="Times New Roman" pitchFamily="18" charset="0"/>
              </a:rPr>
              <a:t>«</a:t>
            </a:r>
            <a:r>
              <a:rPr lang="de-DE" sz="1000">
                <a:latin typeface="Calibri" pitchFamily="34" charset="0"/>
                <a:cs typeface="Times New Roman" pitchFamily="18" charset="0"/>
              </a:rPr>
              <a:t>NLMK</a:t>
            </a:r>
            <a:r>
              <a:rPr lang="ru-RU" sz="1000">
                <a:latin typeface="Calibri" pitchFamily="34" charset="0"/>
                <a:cs typeface="Times New Roman" pitchFamily="18" charset="0"/>
              </a:rPr>
              <a:t>»</a:t>
            </a:r>
            <a:r>
              <a:rPr lang="de-DE" sz="1000">
                <a:latin typeface="Calibri" pitchFamily="34" charset="0"/>
                <a:cs typeface="Times New Roman" pitchFamily="18" charset="0"/>
              </a:rPr>
              <a:t> PAO</a:t>
            </a:r>
            <a:r>
              <a:rPr lang="ru-RU" sz="1000">
                <a:latin typeface="Calibri" pitchFamily="34" charset="0"/>
                <a:cs typeface="Times New Roman" pitchFamily="18" charset="0"/>
              </a:rPr>
              <a:t> </a:t>
            </a:r>
          </a:p>
        </p:txBody>
      </p:sp>
      <p:sp>
        <p:nvSpPr>
          <p:cNvPr id="69" name="Прямоугольник 68"/>
          <p:cNvSpPr/>
          <p:nvPr/>
        </p:nvSpPr>
        <p:spPr>
          <a:xfrm>
            <a:off x="809625" y="3495675"/>
            <a:ext cx="3041650"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Volle Befriedigung der Ansprüche der Fa.</a:t>
            </a:r>
            <a:r>
              <a:rPr lang="ru-RU" sz="1100">
                <a:solidFill>
                  <a:schemeClr val="bg1"/>
                </a:solidFill>
              </a:rPr>
              <a:t> «</a:t>
            </a:r>
            <a:r>
              <a:rPr lang="de-DE" sz="1100">
                <a:solidFill>
                  <a:schemeClr val="bg1"/>
                </a:solidFill>
              </a:rPr>
              <a:t>Severstal</a:t>
            </a:r>
            <a:r>
              <a:rPr lang="ru-RU" sz="1100">
                <a:solidFill>
                  <a:schemeClr val="bg1"/>
                </a:solidFill>
              </a:rPr>
              <a:t>»</a:t>
            </a:r>
            <a:r>
              <a:rPr lang="de-DE" sz="1100">
                <a:solidFill>
                  <a:schemeClr val="bg1"/>
                </a:solidFill>
              </a:rPr>
              <a:t> PAO</a:t>
            </a:r>
            <a:r>
              <a:rPr lang="ru-RU" sz="1100">
                <a:solidFill>
                  <a:schemeClr val="bg1"/>
                </a:solidFill>
              </a:rPr>
              <a:t>* </a:t>
            </a:r>
            <a:r>
              <a:rPr lang="de-DE" sz="1100">
                <a:solidFill>
                  <a:schemeClr val="bg1"/>
                </a:solidFill>
              </a:rPr>
              <a:t>in Qualität der Metallkugeln</a:t>
            </a:r>
            <a:endParaRPr lang="ru-RU" sz="1100">
              <a:solidFill>
                <a:schemeClr val="bg1"/>
              </a:solidFill>
            </a:endParaRPr>
          </a:p>
        </p:txBody>
      </p:sp>
      <p:cxnSp>
        <p:nvCxnSpPr>
          <p:cNvPr id="70" name="Прямая соединительная линия 69"/>
          <p:cNvCxnSpPr/>
          <p:nvPr/>
        </p:nvCxnSpPr>
        <p:spPr>
          <a:xfrm>
            <a:off x="3851275" y="3851275"/>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1" name="Прямоугольник 70"/>
          <p:cNvSpPr/>
          <p:nvPr/>
        </p:nvSpPr>
        <p:spPr>
          <a:xfrm>
            <a:off x="4065588" y="3505200"/>
            <a:ext cx="2082800"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Produktionsabsatz den Eisenhüttenkombinaten aus den anderen Regionen der RF</a:t>
            </a:r>
            <a:endParaRPr lang="ru-RU" sz="1100">
              <a:solidFill>
                <a:schemeClr val="bg1"/>
              </a:solidFill>
            </a:endParaRPr>
          </a:p>
        </p:txBody>
      </p:sp>
      <p:cxnSp>
        <p:nvCxnSpPr>
          <p:cNvPr id="72" name="Прямая соединительная линия 71"/>
          <p:cNvCxnSpPr/>
          <p:nvPr/>
        </p:nvCxnSpPr>
        <p:spPr>
          <a:xfrm>
            <a:off x="6148388" y="3844925"/>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3" name="Прямоугольник 72"/>
          <p:cNvSpPr/>
          <p:nvPr/>
        </p:nvSpPr>
        <p:spPr>
          <a:xfrm>
            <a:off x="6348413" y="3489325"/>
            <a:ext cx="2082800"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Diversifikation des Absatzmarkts</a:t>
            </a:r>
            <a:r>
              <a:rPr lang="ru-RU" sz="1100">
                <a:solidFill>
                  <a:schemeClr val="bg1"/>
                </a:solidFill>
              </a:rPr>
              <a:t> </a:t>
            </a:r>
          </a:p>
        </p:txBody>
      </p:sp>
      <p:cxnSp>
        <p:nvCxnSpPr>
          <p:cNvPr id="74" name="Прямая соединительная линия 73"/>
          <p:cNvCxnSpPr/>
          <p:nvPr/>
        </p:nvCxnSpPr>
        <p:spPr>
          <a:xfrm>
            <a:off x="8450263" y="3851275"/>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5" name="Овал 74"/>
          <p:cNvSpPr/>
          <p:nvPr/>
        </p:nvSpPr>
        <p:spPr>
          <a:xfrm>
            <a:off x="8666163" y="3716338"/>
            <a:ext cx="269875" cy="26987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3</a:t>
            </a:r>
          </a:p>
        </p:txBody>
      </p:sp>
      <p:sp>
        <p:nvSpPr>
          <p:cNvPr id="76" name="Овал 75"/>
          <p:cNvSpPr/>
          <p:nvPr/>
        </p:nvSpPr>
        <p:spPr>
          <a:xfrm>
            <a:off x="4957763" y="4600575"/>
            <a:ext cx="268287" cy="26828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t>3</a:t>
            </a:r>
          </a:p>
        </p:txBody>
      </p:sp>
      <p:cxnSp>
        <p:nvCxnSpPr>
          <p:cNvPr id="77" name="Прямая соединительная линия 76"/>
          <p:cNvCxnSpPr/>
          <p:nvPr/>
        </p:nvCxnSpPr>
        <p:spPr>
          <a:xfrm>
            <a:off x="5226050" y="4746625"/>
            <a:ext cx="2159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8" name="Прямоугольник 77"/>
          <p:cNvSpPr/>
          <p:nvPr/>
        </p:nvSpPr>
        <p:spPr>
          <a:xfrm>
            <a:off x="5441950" y="4398963"/>
            <a:ext cx="2082800" cy="7112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Die ausländische Marktdurchdringung</a:t>
            </a:r>
            <a:endParaRPr lang="ru-RU" sz="1100">
              <a:solidFill>
                <a:schemeClr val="bg1"/>
              </a:solidFill>
            </a:endParaRPr>
          </a:p>
        </p:txBody>
      </p:sp>
      <p:cxnSp>
        <p:nvCxnSpPr>
          <p:cNvPr id="58" name="Прямая соединительная линия 57"/>
          <p:cNvCxnSpPr/>
          <p:nvPr/>
        </p:nvCxnSpPr>
        <p:spPr>
          <a:xfrm flipV="1">
            <a:off x="6443663" y="2695575"/>
            <a:ext cx="0" cy="6619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Прямая соединительная линия 78"/>
          <p:cNvCxnSpPr/>
          <p:nvPr/>
        </p:nvCxnSpPr>
        <p:spPr>
          <a:xfrm flipH="1" flipV="1">
            <a:off x="115888" y="3357563"/>
            <a:ext cx="6327775" cy="0"/>
          </a:xfrm>
          <a:prstGeom prst="line">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Прямая соединительная линия 79"/>
          <p:cNvCxnSpPr/>
          <p:nvPr/>
        </p:nvCxnSpPr>
        <p:spPr>
          <a:xfrm flipV="1">
            <a:off x="115888" y="3357563"/>
            <a:ext cx="0" cy="139700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Прямоугольник 81"/>
          <p:cNvSpPr/>
          <p:nvPr/>
        </p:nvSpPr>
        <p:spPr>
          <a:xfrm>
            <a:off x="1457325" y="4406900"/>
            <a:ext cx="3043238" cy="70961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100">
                <a:solidFill>
                  <a:schemeClr val="bg1"/>
                </a:solidFill>
              </a:rPr>
              <a:t>Verwicklung der Strategie</a:t>
            </a:r>
            <a:r>
              <a:rPr lang="ru-RU" sz="1100">
                <a:solidFill>
                  <a:schemeClr val="bg1"/>
                </a:solidFill>
              </a:rPr>
              <a:t> «</a:t>
            </a:r>
            <a:r>
              <a:rPr lang="en-IE" sz="1100">
                <a:solidFill>
                  <a:schemeClr val="bg1"/>
                </a:solidFill>
              </a:rPr>
              <a:t>Exit</a:t>
            </a:r>
            <a:r>
              <a:rPr lang="ru-RU" sz="1100">
                <a:solidFill>
                  <a:schemeClr val="bg1"/>
                </a:solidFill>
              </a:rPr>
              <a:t>» </a:t>
            </a:r>
          </a:p>
          <a:p>
            <a:pPr algn="ctr">
              <a:defRPr/>
            </a:pPr>
            <a:r>
              <a:rPr lang="ru-RU" sz="1100">
                <a:solidFill>
                  <a:schemeClr val="bg1"/>
                </a:solidFill>
              </a:rPr>
              <a:t>(</a:t>
            </a:r>
            <a:r>
              <a:rPr lang="de-DE" sz="1100">
                <a:solidFill>
                  <a:schemeClr val="bg1"/>
                </a:solidFill>
              </a:rPr>
              <a:t>Verkauf der Technologie </a:t>
            </a:r>
            <a:r>
              <a:rPr lang="ru-RU" sz="1100">
                <a:solidFill>
                  <a:schemeClr val="bg1"/>
                </a:solidFill>
              </a:rPr>
              <a:t> </a:t>
            </a:r>
            <a:r>
              <a:rPr lang="de-DE" sz="1100">
                <a:solidFill>
                  <a:schemeClr val="bg1"/>
                </a:solidFill>
              </a:rPr>
              <a:t>einem von den großen Spielern auf dem Markt</a:t>
            </a:r>
            <a:r>
              <a:rPr lang="ru-RU" sz="1100">
                <a:solidFill>
                  <a:schemeClr val="bg1"/>
                </a:solidFill>
              </a:rPr>
              <a:t>)  </a:t>
            </a:r>
          </a:p>
        </p:txBody>
      </p:sp>
      <p:cxnSp>
        <p:nvCxnSpPr>
          <p:cNvPr id="83" name="Прямая соединительная линия 82"/>
          <p:cNvCxnSpPr>
            <a:stCxn id="82" idx="1"/>
          </p:cNvCxnSpPr>
          <p:nvPr/>
        </p:nvCxnSpPr>
        <p:spPr>
          <a:xfrm flipH="1">
            <a:off x="115888" y="4762500"/>
            <a:ext cx="1341437" cy="0"/>
          </a:xfrm>
          <a:prstGeom prst="line">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47206" name="Group 102"/>
          <p:cNvGraphicFramePr>
            <a:graphicFrameLocks noGrp="1"/>
          </p:cNvGraphicFramePr>
          <p:nvPr>
            <p:extLst>
              <p:ext uri="{D42A27DB-BD31-4B8C-83A1-F6EECF244321}">
                <p14:modId xmlns:p14="http://schemas.microsoft.com/office/powerpoint/2010/main" val="495236327"/>
              </p:ext>
            </p:extLst>
          </p:nvPr>
        </p:nvGraphicFramePr>
        <p:xfrm>
          <a:off x="179388" y="5275263"/>
          <a:ext cx="8785225" cy="1249680"/>
        </p:xfrm>
        <a:graphic>
          <a:graphicData uri="http://schemas.openxmlformats.org/drawingml/2006/table">
            <a:tbl>
              <a:tblPr/>
              <a:tblGrid>
                <a:gridCol w="1463675"/>
                <a:gridCol w="1465262"/>
                <a:gridCol w="1463675"/>
                <a:gridCol w="1463675"/>
                <a:gridCol w="1465263"/>
                <a:gridCol w="1463675"/>
              </a:tblGrid>
              <a:tr h="239713">
                <a:tc gridSpan="6">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800" b="1" i="0" u="none" strike="noStrike" cap="none" normalizeH="0" baseline="0" dirty="0" smtClean="0">
                          <a:ln>
                            <a:noFill/>
                          </a:ln>
                          <a:solidFill>
                            <a:srgbClr val="FFFFFF"/>
                          </a:solidFill>
                          <a:effectLst/>
                          <a:latin typeface="Calibri" pitchFamily="34" charset="0"/>
                        </a:rPr>
                        <a:t>Die </a:t>
                      </a:r>
                      <a:r>
                        <a:rPr kumimoji="0" lang="de-DE" sz="1800" b="1" i="0" u="none" strike="noStrike" cap="none" normalizeH="0" baseline="0" dirty="0" smtClean="0">
                          <a:ln>
                            <a:noFill/>
                          </a:ln>
                          <a:solidFill>
                            <a:schemeClr val="bg1"/>
                          </a:solidFill>
                          <a:effectLst/>
                          <a:latin typeface="Calibri" pitchFamily="34" charset="0"/>
                        </a:rPr>
                        <a:t>Wirtschaftlichen Effektivitätskennziffern von der Abwicklung des Projekts</a:t>
                      </a:r>
                      <a:r>
                        <a:rPr kumimoji="0" lang="ru-RU" sz="1800" b="1" i="0" u="none" strike="noStrike" cap="none" normalizeH="0" baseline="0" dirty="0" smtClean="0">
                          <a:ln>
                            <a:noFill/>
                          </a:ln>
                          <a:solidFill>
                            <a:srgbClr val="FFFFFF"/>
                          </a:solidFill>
                          <a:effectLst/>
                          <a:latin typeface="Calibri" pitchFamily="34" charset="0"/>
                        </a:rPr>
                        <a:t> (</a:t>
                      </a:r>
                      <a:r>
                        <a:rPr kumimoji="0" lang="de-DE" sz="1800" b="1" i="0" u="none" strike="noStrike" cap="none" normalizeH="0" baseline="0" dirty="0" smtClean="0">
                          <a:ln>
                            <a:noFill/>
                          </a:ln>
                          <a:solidFill>
                            <a:srgbClr val="FFFFFF"/>
                          </a:solidFill>
                          <a:effectLst/>
                          <a:latin typeface="Calibri" pitchFamily="34" charset="0"/>
                        </a:rPr>
                        <a:t>Herstellung</a:t>
                      </a:r>
                      <a:r>
                        <a:rPr kumimoji="0" lang="ru-RU" sz="1800" b="1" i="0" u="none" strike="noStrike" cap="none" normalizeH="0" baseline="0" dirty="0" smtClean="0">
                          <a:ln>
                            <a:noFill/>
                          </a:ln>
                          <a:solidFill>
                            <a:srgbClr val="FFFFFF"/>
                          </a:solidFill>
                          <a:effectLst/>
                          <a:latin typeface="Calibri"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220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smtClean="0">
                          <a:ln>
                            <a:noFill/>
                          </a:ln>
                          <a:solidFill>
                            <a:srgbClr val="000000"/>
                          </a:solidFill>
                          <a:effectLst/>
                          <a:latin typeface="Calibri" pitchFamily="34" charset="0"/>
                        </a:rPr>
                        <a:t>Investitionsphase, Jahre</a:t>
                      </a:r>
                      <a:endParaRPr kumimoji="0" lang="ru-RU" sz="1300" b="1"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rgbClr val="000000"/>
                          </a:solidFill>
                          <a:effectLst/>
                          <a:latin typeface="Calibri" pitchFamily="34" charset="0"/>
                        </a:rPr>
                        <a:t>Projektzyklus</a:t>
                      </a:r>
                      <a:r>
                        <a:rPr kumimoji="0" lang="ru-RU" sz="1400" b="0" i="0" u="none" strike="noStrike" cap="none" normalizeH="0" baseline="0" smtClean="0">
                          <a:ln>
                            <a:noFill/>
                          </a:ln>
                          <a:solidFill>
                            <a:srgbClr val="000000"/>
                          </a:solidFill>
                          <a:effectLst/>
                          <a:latin typeface="Calibri" pitchFamily="34" charset="0"/>
                        </a:rPr>
                        <a:t>, </a:t>
                      </a:r>
                      <a:r>
                        <a:rPr kumimoji="0" lang="de-DE" sz="1400" b="0" i="0" u="none" strike="noStrike" cap="none" normalizeH="0" baseline="0" smtClean="0">
                          <a:ln>
                            <a:noFill/>
                          </a:ln>
                          <a:solidFill>
                            <a:srgbClr val="000000"/>
                          </a:solidFill>
                          <a:effectLst/>
                          <a:latin typeface="Calibri" pitchFamily="34" charset="0"/>
                        </a:rPr>
                        <a:t>Jahre</a:t>
                      </a:r>
                      <a:endParaRPr kumimoji="0" lang="ru-RU" sz="14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dirty="0" smtClean="0">
                          <a:ln>
                            <a:noFill/>
                          </a:ln>
                          <a:solidFill>
                            <a:srgbClr val="000000"/>
                          </a:solidFill>
                          <a:effectLst/>
                          <a:latin typeface="Calibri" pitchFamily="34" charset="0"/>
                        </a:rPr>
                        <a:t>NPV, Mio</a:t>
                      </a:r>
                      <a:r>
                        <a:rPr kumimoji="0" lang="ru-RU" sz="1600" b="0" i="0" u="none" strike="noStrike" cap="none" normalizeH="0" baseline="0" dirty="0" smtClean="0">
                          <a:ln>
                            <a:noFill/>
                          </a:ln>
                          <a:solidFill>
                            <a:srgbClr val="000000"/>
                          </a:solidFill>
                          <a:effectLst/>
                          <a:latin typeface="Calibri" pitchFamily="34" charset="0"/>
                        </a:rPr>
                        <a:t>. </a:t>
                      </a:r>
                      <a:r>
                        <a:rPr kumimoji="0" lang="en-US" sz="1600" b="0" i="0" u="none" strike="noStrike" cap="none" normalizeH="0" baseline="0" dirty="0" smtClean="0">
                          <a:ln>
                            <a:noFill/>
                          </a:ln>
                          <a:solidFill>
                            <a:srgbClr val="000000"/>
                          </a:solidFill>
                          <a:effectLst/>
                          <a:latin typeface="Calibri" pitchFamily="34" charset="0"/>
                        </a:rPr>
                        <a:t>euro</a:t>
                      </a:r>
                      <a:endParaRPr kumimoji="0" lang="ru-RU" sz="1600" b="0" i="0" u="none" strike="noStrike" cap="none" normalizeH="0" baseline="0" dirty="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IRR, %</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n</a:t>
                      </a:r>
                      <a:r>
                        <a:rPr kumimoji="0" lang="ru-RU" sz="1600" b="0" i="0" u="none" strike="noStrike" cap="none" normalizeH="0" baseline="-25000" smtClean="0">
                          <a:ln>
                            <a:noFill/>
                          </a:ln>
                          <a:solidFill>
                            <a:srgbClr val="000000"/>
                          </a:solidFill>
                          <a:effectLst/>
                          <a:latin typeface="Calibri" pitchFamily="34" charset="0"/>
                        </a:rPr>
                        <a:t>ок</a:t>
                      </a:r>
                      <a:r>
                        <a:rPr kumimoji="0" lang="en-IE" sz="1600" b="0" i="0" u="none" strike="noStrike" cap="none" normalizeH="0" baseline="0" smtClean="0">
                          <a:ln>
                            <a:noFill/>
                          </a:ln>
                          <a:solidFill>
                            <a:srgbClr val="000000"/>
                          </a:solidFill>
                          <a:effectLst/>
                          <a:latin typeface="Calibri" pitchFamily="34" charset="0"/>
                        </a:rPr>
                        <a:t>,</a:t>
                      </a:r>
                      <a:r>
                        <a:rPr kumimoji="0" lang="ru-RU" sz="1600" b="0" i="0" u="none" strike="noStrike" cap="none" normalizeH="0" baseline="0" smtClean="0">
                          <a:ln>
                            <a:noFill/>
                          </a:ln>
                          <a:solidFill>
                            <a:srgbClr val="000000"/>
                          </a:solidFill>
                          <a:effectLst/>
                          <a:latin typeface="Calibri" pitchFamily="34" charset="0"/>
                        </a:rPr>
                        <a:t> </a:t>
                      </a:r>
                      <a:r>
                        <a:rPr kumimoji="0" lang="de-DE" sz="1600" b="0" i="0" u="none" strike="noStrike" cap="none" normalizeH="0" baseline="0" smtClean="0">
                          <a:ln>
                            <a:noFill/>
                          </a:ln>
                          <a:solidFill>
                            <a:srgbClr val="000000"/>
                          </a:solidFill>
                          <a:effectLst/>
                          <a:latin typeface="Calibri" pitchFamily="34" charset="0"/>
                        </a:rPr>
                        <a:t>Jahre</a:t>
                      </a:r>
                      <a:r>
                        <a:rPr kumimoji="0" lang="en-IE" sz="1600" b="0" i="0" u="none" strike="noStrike" cap="none" normalizeH="0" baseline="0" smtClean="0">
                          <a:ln>
                            <a:noFill/>
                          </a:ln>
                          <a:solidFill>
                            <a:srgbClr val="000000"/>
                          </a:solidFill>
                          <a:effectLst/>
                          <a:latin typeface="Calibri" pitchFamily="34" charset="0"/>
                        </a:rPr>
                        <a:t> </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ROI</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220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rgbClr val="000000"/>
                          </a:solidFill>
                          <a:effectLst/>
                          <a:latin typeface="Calibri" pitchFamily="34"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800" b="0" i="0" u="none" strike="noStrike" cap="none" normalizeH="0" baseline="0" smtClean="0">
                          <a:ln>
                            <a:noFill/>
                          </a:ln>
                          <a:solidFill>
                            <a:srgbClr val="000000"/>
                          </a:solidFill>
                          <a:effectLst/>
                          <a:latin typeface="Calibri" pitchFamily="34" charset="0"/>
                        </a:rPr>
                        <a:t>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dirty="0" smtClean="0">
                          <a:ln>
                            <a:noFill/>
                          </a:ln>
                          <a:solidFill>
                            <a:srgbClr val="000000"/>
                          </a:solidFill>
                          <a:effectLst/>
                          <a:latin typeface="Calibri" pitchFamily="34" charset="0"/>
                        </a:rPr>
                        <a:t>17,4</a:t>
                      </a:r>
                      <a:endParaRPr kumimoji="0" lang="ru-RU" sz="1600" b="0" i="0" u="none" strike="noStrike" cap="none" normalizeH="0" baseline="0" dirty="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81,3</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2,7</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IE" sz="1600" b="0" i="0" u="none" strike="noStrike" cap="none" normalizeH="0" baseline="0" smtClean="0">
                          <a:ln>
                            <a:noFill/>
                          </a:ln>
                          <a:solidFill>
                            <a:srgbClr val="000000"/>
                          </a:solidFill>
                          <a:effectLst/>
                          <a:latin typeface="Calibri" pitchFamily="34" charset="0"/>
                        </a:rPr>
                        <a:t>3,8</a:t>
                      </a:r>
                      <a:endParaRPr kumimoji="0" lang="ru-RU" sz="16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Прямоугольник 48"/>
          <p:cNvSpPr/>
          <p:nvPr/>
        </p:nvSpPr>
        <p:spPr>
          <a:xfrm>
            <a:off x="468313" y="103188"/>
            <a:ext cx="2087562" cy="773112"/>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sp>
        <p:nvSpPr>
          <p:cNvPr id="57" name="Прямоугольник 56"/>
          <p:cNvSpPr/>
          <p:nvPr/>
        </p:nvSpPr>
        <p:spPr>
          <a:xfrm>
            <a:off x="7002463" y="63500"/>
            <a:ext cx="2033587" cy="633413"/>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sp>
        <p:nvSpPr>
          <p:cNvPr id="56" name="Прямоугольник 55"/>
          <p:cNvSpPr/>
          <p:nvPr/>
        </p:nvSpPr>
        <p:spPr>
          <a:xfrm>
            <a:off x="2987675" y="476250"/>
            <a:ext cx="3168650" cy="534988"/>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pic>
        <p:nvPicPr>
          <p:cNvPr id="48132" name="Picture 5"/>
          <p:cNvPicPr>
            <a:picLocks noChangeAspect="1" noChangeArrowheads="1"/>
          </p:cNvPicPr>
          <p:nvPr/>
        </p:nvPicPr>
        <p:blipFill>
          <a:blip r:embed="rId2"/>
          <a:srcRect/>
          <a:stretch>
            <a:fillRect/>
          </a:stretch>
        </p:blipFill>
        <p:spPr bwMode="auto">
          <a:xfrm>
            <a:off x="2076450" y="1052513"/>
            <a:ext cx="4967288" cy="1674812"/>
          </a:xfrm>
          <a:prstGeom prst="rect">
            <a:avLst/>
          </a:prstGeom>
          <a:noFill/>
          <a:ln w="9525">
            <a:noFill/>
            <a:miter lim="800000"/>
            <a:headEnd/>
            <a:tailEnd/>
          </a:ln>
        </p:spPr>
      </p:pic>
      <p:sp>
        <p:nvSpPr>
          <p:cNvPr id="51" name="Прямоугольник 50"/>
          <p:cNvSpPr/>
          <p:nvPr/>
        </p:nvSpPr>
        <p:spPr>
          <a:xfrm>
            <a:off x="107950" y="1184275"/>
            <a:ext cx="2052638" cy="700088"/>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sp>
        <p:nvSpPr>
          <p:cNvPr id="43" name="Прямоугольник 42"/>
          <p:cNvSpPr/>
          <p:nvPr/>
        </p:nvSpPr>
        <p:spPr>
          <a:xfrm>
            <a:off x="80963" y="6021388"/>
            <a:ext cx="9009062" cy="792162"/>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sp>
        <p:nvSpPr>
          <p:cNvPr id="42" name="Прямоугольник 41"/>
          <p:cNvSpPr/>
          <p:nvPr/>
        </p:nvSpPr>
        <p:spPr>
          <a:xfrm>
            <a:off x="2484438" y="2492375"/>
            <a:ext cx="3913187" cy="3398838"/>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28" name="Прямоугольник 27"/>
          <p:cNvSpPr/>
          <p:nvPr/>
        </p:nvSpPr>
        <p:spPr>
          <a:xfrm>
            <a:off x="6446838" y="2492375"/>
            <a:ext cx="2643187" cy="3398838"/>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27" name="Прямоугольник 26"/>
          <p:cNvSpPr/>
          <p:nvPr/>
        </p:nvSpPr>
        <p:spPr>
          <a:xfrm>
            <a:off x="61913" y="2484438"/>
            <a:ext cx="2346325" cy="3406775"/>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48138" name="Rectangle 7"/>
          <p:cNvSpPr>
            <a:spLocks noChangeArrowheads="1"/>
          </p:cNvSpPr>
          <p:nvPr/>
        </p:nvSpPr>
        <p:spPr bwMode="auto">
          <a:xfrm>
            <a:off x="107950" y="-100013"/>
            <a:ext cx="8928100" cy="519113"/>
          </a:xfrm>
          <a:prstGeom prst="rect">
            <a:avLst/>
          </a:prstGeom>
          <a:noFill/>
          <a:ln w="9525">
            <a:noFill/>
            <a:miter lim="800000"/>
            <a:headEnd/>
            <a:tailEnd/>
          </a:ln>
        </p:spPr>
        <p:txBody>
          <a:bodyPr>
            <a:spAutoFit/>
          </a:bodyPr>
          <a:lstStyle/>
          <a:p>
            <a:pPr algn="ctr"/>
            <a:r>
              <a:rPr lang="en-US" altLang="ru-RU" sz="2800" b="1" u="sng">
                <a:latin typeface="Calibri" pitchFamily="34" charset="0"/>
              </a:rPr>
              <a:t>PROJEKTSTEAM</a:t>
            </a:r>
            <a:endParaRPr lang="ru-RU" altLang="ru-RU" sz="2800" b="1" u="sng">
              <a:latin typeface="Calibri" pitchFamily="34" charset="0"/>
            </a:endParaRPr>
          </a:p>
        </p:txBody>
      </p:sp>
      <p:sp>
        <p:nvSpPr>
          <p:cNvPr id="48139" name="Rectangle 110"/>
          <p:cNvSpPr>
            <a:spLocks noChangeArrowheads="1"/>
          </p:cNvSpPr>
          <p:nvPr/>
        </p:nvSpPr>
        <p:spPr bwMode="auto">
          <a:xfrm>
            <a:off x="2987675" y="404813"/>
            <a:ext cx="3222625" cy="336550"/>
          </a:xfrm>
          <a:prstGeom prst="rect">
            <a:avLst/>
          </a:prstGeom>
          <a:noFill/>
          <a:ln w="9525">
            <a:noFill/>
            <a:miter lim="800000"/>
            <a:headEnd/>
            <a:tailEnd/>
          </a:ln>
        </p:spPr>
        <p:txBody>
          <a:bodyPr>
            <a:spAutoFit/>
          </a:bodyPr>
          <a:lstStyle/>
          <a:p>
            <a:pPr algn="ctr"/>
            <a:r>
              <a:rPr lang="de-DE" sz="1600">
                <a:latin typeface="Calibri" pitchFamily="34" charset="0"/>
              </a:rPr>
              <a:t>Projektleiter als Direktor</a:t>
            </a:r>
            <a:endParaRPr lang="ru-RU" altLang="ru-RU" sz="1600">
              <a:latin typeface="Calibri" pitchFamily="34" charset="0"/>
            </a:endParaRPr>
          </a:p>
        </p:txBody>
      </p:sp>
      <p:sp>
        <p:nvSpPr>
          <p:cNvPr id="48140" name="Rectangle 110"/>
          <p:cNvSpPr>
            <a:spLocks noChangeArrowheads="1"/>
          </p:cNvSpPr>
          <p:nvPr/>
        </p:nvSpPr>
        <p:spPr bwMode="auto">
          <a:xfrm>
            <a:off x="34925" y="1116013"/>
            <a:ext cx="2197100" cy="581025"/>
          </a:xfrm>
          <a:prstGeom prst="rect">
            <a:avLst/>
          </a:prstGeom>
          <a:noFill/>
          <a:ln w="9525">
            <a:noFill/>
            <a:miter lim="800000"/>
            <a:headEnd/>
            <a:tailEnd/>
          </a:ln>
        </p:spPr>
        <p:txBody>
          <a:bodyPr>
            <a:spAutoFit/>
          </a:bodyPr>
          <a:lstStyle/>
          <a:p>
            <a:pPr algn="ctr"/>
            <a:r>
              <a:rPr lang="de-DE" altLang="ru-RU" sz="1600">
                <a:latin typeface="Calibri" pitchFamily="34" charset="0"/>
              </a:rPr>
              <a:t>„Marketing“ Bereichsleiter</a:t>
            </a:r>
            <a:r>
              <a:rPr lang="de-DE" sz="1600">
                <a:latin typeface="Calibri" pitchFamily="34" charset="0"/>
              </a:rPr>
              <a:t> </a:t>
            </a:r>
            <a:endParaRPr lang="de-DE" altLang="ru-RU" sz="1600">
              <a:latin typeface="Calibri" pitchFamily="34" charset="0"/>
            </a:endParaRPr>
          </a:p>
        </p:txBody>
      </p:sp>
      <p:cxnSp>
        <p:nvCxnSpPr>
          <p:cNvPr id="12" name="Прямая со стрелкой 11"/>
          <p:cNvCxnSpPr>
            <a:stCxn id="48140" idx="3"/>
          </p:cNvCxnSpPr>
          <p:nvPr/>
        </p:nvCxnSpPr>
        <p:spPr>
          <a:xfrm>
            <a:off x="2232025" y="1406525"/>
            <a:ext cx="323850" cy="3333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42" name="Rectangle 110"/>
          <p:cNvSpPr>
            <a:spLocks noChangeArrowheads="1"/>
          </p:cNvSpPr>
          <p:nvPr/>
        </p:nvSpPr>
        <p:spPr bwMode="auto">
          <a:xfrm>
            <a:off x="6811963" y="836613"/>
            <a:ext cx="2224087" cy="581025"/>
          </a:xfrm>
          <a:prstGeom prst="rect">
            <a:avLst/>
          </a:prstGeom>
          <a:noFill/>
          <a:ln w="9525">
            <a:noFill/>
            <a:miter lim="800000"/>
            <a:headEnd/>
            <a:tailEnd/>
          </a:ln>
        </p:spPr>
        <p:txBody>
          <a:bodyPr>
            <a:spAutoFit/>
          </a:bodyPr>
          <a:lstStyle/>
          <a:p>
            <a:pPr algn="ctr"/>
            <a:r>
              <a:rPr lang="de-DE" sz="1600">
                <a:latin typeface="Calibri" pitchFamily="34" charset="0"/>
              </a:rPr>
              <a:t>Wissenschaftlicher Obermitarbeiter</a:t>
            </a:r>
            <a:endParaRPr lang="ru-RU" altLang="ru-RU" sz="1600">
              <a:latin typeface="Calibri" pitchFamily="34" charset="0"/>
            </a:endParaRPr>
          </a:p>
        </p:txBody>
      </p:sp>
      <p:cxnSp>
        <p:nvCxnSpPr>
          <p:cNvPr id="21" name="Прямая со стрелкой 20"/>
          <p:cNvCxnSpPr/>
          <p:nvPr/>
        </p:nvCxnSpPr>
        <p:spPr>
          <a:xfrm flipH="1">
            <a:off x="6397625" y="1147763"/>
            <a:ext cx="365125" cy="152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44" name="Rectangle 110"/>
          <p:cNvSpPr>
            <a:spLocks noChangeArrowheads="1"/>
          </p:cNvSpPr>
          <p:nvPr/>
        </p:nvSpPr>
        <p:spPr bwMode="auto">
          <a:xfrm>
            <a:off x="7059613" y="209550"/>
            <a:ext cx="1976437" cy="336550"/>
          </a:xfrm>
          <a:prstGeom prst="rect">
            <a:avLst/>
          </a:prstGeom>
          <a:noFill/>
          <a:ln w="9525">
            <a:noFill/>
            <a:miter lim="800000"/>
            <a:headEnd/>
            <a:tailEnd/>
          </a:ln>
        </p:spPr>
        <p:txBody>
          <a:bodyPr>
            <a:spAutoFit/>
          </a:bodyPr>
          <a:lstStyle/>
          <a:p>
            <a:pPr algn="ctr"/>
            <a:r>
              <a:rPr lang="de-DE" sz="1600">
                <a:latin typeface="Calibri" pitchFamily="34" charset="0"/>
              </a:rPr>
              <a:t>Chefingenieur</a:t>
            </a:r>
            <a:endParaRPr lang="ru-RU" altLang="ru-RU" sz="1600">
              <a:latin typeface="Calibri" pitchFamily="34" charset="0"/>
            </a:endParaRPr>
          </a:p>
        </p:txBody>
      </p:sp>
      <p:cxnSp>
        <p:nvCxnSpPr>
          <p:cNvPr id="24" name="Прямая со стрелкой 23"/>
          <p:cNvCxnSpPr/>
          <p:nvPr/>
        </p:nvCxnSpPr>
        <p:spPr>
          <a:xfrm flipH="1">
            <a:off x="5580063" y="628650"/>
            <a:ext cx="1368425" cy="7794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Прямая со стрелкой 25"/>
          <p:cNvCxnSpPr/>
          <p:nvPr/>
        </p:nvCxnSpPr>
        <p:spPr>
          <a:xfrm>
            <a:off x="2408238" y="935038"/>
            <a:ext cx="1101725" cy="3333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47" name="Rectangle 110"/>
          <p:cNvSpPr>
            <a:spLocks noChangeArrowheads="1"/>
          </p:cNvSpPr>
          <p:nvPr/>
        </p:nvSpPr>
        <p:spPr bwMode="auto">
          <a:xfrm>
            <a:off x="34925" y="354013"/>
            <a:ext cx="2881313" cy="336550"/>
          </a:xfrm>
          <a:prstGeom prst="rect">
            <a:avLst/>
          </a:prstGeom>
          <a:noFill/>
          <a:ln w="9525">
            <a:noFill/>
            <a:miter lim="800000"/>
            <a:headEnd/>
            <a:tailEnd/>
          </a:ln>
        </p:spPr>
        <p:txBody>
          <a:bodyPr>
            <a:spAutoFit/>
          </a:bodyPr>
          <a:lstStyle/>
          <a:p>
            <a:pPr algn="ctr"/>
            <a:r>
              <a:rPr lang="de-DE" altLang="ru-RU" sz="1600">
                <a:latin typeface="Calibri" pitchFamily="34" charset="0"/>
              </a:rPr>
              <a:t>Buchhalter</a:t>
            </a:r>
          </a:p>
        </p:txBody>
      </p:sp>
      <p:cxnSp>
        <p:nvCxnSpPr>
          <p:cNvPr id="17" name="Прямая со стрелкой 16"/>
          <p:cNvCxnSpPr/>
          <p:nvPr/>
        </p:nvCxnSpPr>
        <p:spPr>
          <a:xfrm flipH="1">
            <a:off x="1701800" y="1884363"/>
            <a:ext cx="1060450" cy="53022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49" name="Прямоугольник 17"/>
          <p:cNvSpPr>
            <a:spLocks noChangeArrowheads="1"/>
          </p:cNvSpPr>
          <p:nvPr/>
        </p:nvSpPr>
        <p:spPr bwMode="auto">
          <a:xfrm>
            <a:off x="6443663" y="3455988"/>
            <a:ext cx="2665412" cy="2003425"/>
          </a:xfrm>
          <a:prstGeom prst="rect">
            <a:avLst/>
          </a:prstGeom>
          <a:noFill/>
          <a:ln w="9525">
            <a:noFill/>
            <a:miter lim="800000"/>
            <a:headEnd/>
            <a:tailEnd/>
          </a:ln>
        </p:spPr>
        <p:txBody>
          <a:bodyPr>
            <a:spAutoFit/>
          </a:bodyPr>
          <a:lstStyle/>
          <a:p>
            <a:pPr>
              <a:lnSpc>
                <a:spcPct val="75000"/>
              </a:lnSpc>
            </a:pPr>
            <a:r>
              <a:rPr lang="de-DE" sz="1200">
                <a:latin typeface="Calibri" pitchFamily="34" charset="0"/>
              </a:rPr>
              <a:t>Doktor </a:t>
            </a:r>
            <a:r>
              <a:rPr lang="de-DE" altLang="ru-RU" sz="1200">
                <a:latin typeface="Calibri" pitchFamily="34" charset="0"/>
              </a:rPr>
              <a:t>der Ingenieur</a:t>
            </a:r>
            <a:r>
              <a:rPr lang="ru-RU" altLang="ru-RU" sz="1200">
                <a:latin typeface="Calibri" pitchFamily="34" charset="0"/>
              </a:rPr>
              <a:t>w</a:t>
            </a:r>
            <a:r>
              <a:rPr lang="de-DE" altLang="ru-RU" sz="1200">
                <a:latin typeface="Calibri" pitchFamily="34" charset="0"/>
              </a:rPr>
              <a:t>issenschaften</a:t>
            </a:r>
            <a:r>
              <a:rPr lang="ru-RU" sz="1200">
                <a:latin typeface="Calibri" pitchFamily="34" charset="0"/>
              </a:rPr>
              <a:t>, </a:t>
            </a:r>
            <a:r>
              <a:rPr lang="de-DE" sz="1200">
                <a:latin typeface="Calibri" pitchFamily="34" charset="0"/>
              </a:rPr>
              <a:t>Professor</a:t>
            </a:r>
            <a:r>
              <a:rPr lang="ru-RU" sz="1200">
                <a:latin typeface="Calibri" pitchFamily="34" charset="0"/>
              </a:rPr>
              <a:t>, </a:t>
            </a:r>
            <a:r>
              <a:rPr lang="de-DE" sz="1200">
                <a:latin typeface="Calibri" pitchFamily="34" charset="0"/>
              </a:rPr>
              <a:t>Leiter des Lehrstuhls vom Elektroantrieb an der FSHB für BH „Lipezker staatliche technische Universität“. Er hat eine Erfahrung der Kommerzialisierung von 9 Erfindungen</a:t>
            </a:r>
            <a:r>
              <a:rPr lang="ru-RU" sz="1200">
                <a:latin typeface="Calibri" pitchFamily="34" charset="0"/>
              </a:rPr>
              <a:t>. </a:t>
            </a:r>
            <a:r>
              <a:rPr lang="de-DE" sz="1200">
                <a:latin typeface="Calibri" pitchFamily="34" charset="0"/>
              </a:rPr>
              <a:t>Er nahm an der Forschung und der Entwicklung teil, wo er als wissenschaftlicher Berater und Schöpfer der zugrunde liegenden Ideen auftrat. Ein ordentliches Mitglied der Internationalen Akademie der Naturwissenschaft und der Russischen Akademie der Qualitätsprobleme</a:t>
            </a:r>
            <a:r>
              <a:rPr lang="ru-RU" sz="1200">
                <a:latin typeface="Calibri" pitchFamily="34" charset="0"/>
              </a:rPr>
              <a:t>.</a:t>
            </a:r>
          </a:p>
        </p:txBody>
      </p:sp>
      <p:cxnSp>
        <p:nvCxnSpPr>
          <p:cNvPr id="36" name="Прямая со стрелкой 35"/>
          <p:cNvCxnSpPr/>
          <p:nvPr/>
        </p:nvCxnSpPr>
        <p:spPr>
          <a:xfrm>
            <a:off x="6311900" y="1890713"/>
            <a:ext cx="1463675" cy="4587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151" name="Прямоугольник 40"/>
          <p:cNvSpPr>
            <a:spLocks noChangeArrowheads="1"/>
          </p:cNvSpPr>
          <p:nvPr/>
        </p:nvSpPr>
        <p:spPr bwMode="auto">
          <a:xfrm>
            <a:off x="2484438" y="3455988"/>
            <a:ext cx="3913187" cy="2139950"/>
          </a:xfrm>
          <a:prstGeom prst="rect">
            <a:avLst/>
          </a:prstGeom>
          <a:noFill/>
          <a:ln w="9525">
            <a:noFill/>
            <a:miter lim="800000"/>
            <a:headEnd/>
            <a:tailEnd/>
          </a:ln>
        </p:spPr>
        <p:txBody>
          <a:bodyPr>
            <a:spAutoFit/>
          </a:bodyPr>
          <a:lstStyle/>
          <a:p>
            <a:pPr>
              <a:lnSpc>
                <a:spcPct val="75000"/>
              </a:lnSpc>
            </a:pPr>
            <a:r>
              <a:rPr lang="de-DE" altLang="ru-RU" sz="1200">
                <a:latin typeface="Calibri" pitchFamily="34" charset="0"/>
              </a:rPr>
              <a:t>Kandidat der Ingenieur</a:t>
            </a:r>
            <a:r>
              <a:rPr lang="ru-RU" altLang="ru-RU" sz="1200">
                <a:latin typeface="Calibri" pitchFamily="34" charset="0"/>
              </a:rPr>
              <a:t>w</a:t>
            </a:r>
            <a:r>
              <a:rPr lang="de-DE" altLang="ru-RU" sz="1200">
                <a:latin typeface="Calibri" pitchFamily="34" charset="0"/>
              </a:rPr>
              <a:t>issenschaften</a:t>
            </a:r>
            <a:r>
              <a:rPr lang="ru-RU" sz="1200">
                <a:latin typeface="Calibri" pitchFamily="34" charset="0"/>
              </a:rPr>
              <a:t>, </a:t>
            </a:r>
            <a:r>
              <a:rPr lang="de-DE" sz="1200">
                <a:latin typeface="Calibri" pitchFamily="34" charset="0"/>
              </a:rPr>
              <a:t>Ingenieur im Direktionsbereich zur Automatisierung des technologischen Prozesse in „Nowolipezkij metallurgitscheskij Kombinat (NLMK)“ PAO. Er hat Programmierkenntnisse der Industrie-Controller von </a:t>
            </a:r>
            <a:r>
              <a:rPr lang="en-IE" sz="1200">
                <a:latin typeface="Calibri" pitchFamily="34" charset="0"/>
              </a:rPr>
              <a:t>Siemens Simatic Serien</a:t>
            </a:r>
            <a:r>
              <a:rPr lang="ru-RU" sz="1200">
                <a:latin typeface="Calibri" pitchFamily="34" charset="0"/>
              </a:rPr>
              <a:t> 200/300/400/</a:t>
            </a:r>
            <a:r>
              <a:rPr lang="en-IE" sz="1200">
                <a:latin typeface="Calibri" pitchFamily="34" charset="0"/>
              </a:rPr>
              <a:t>TDC, Schneider Premium/Quantum </a:t>
            </a:r>
            <a:r>
              <a:rPr lang="de-DE" sz="1200">
                <a:latin typeface="Calibri" pitchFamily="34" charset="0"/>
              </a:rPr>
              <a:t>der von IEC 61131-3 standartisierten Sprachen</a:t>
            </a:r>
            <a:r>
              <a:rPr lang="ru-RU" sz="1200">
                <a:latin typeface="Calibri" pitchFamily="34" charset="0"/>
              </a:rPr>
              <a:t>. </a:t>
            </a:r>
            <a:r>
              <a:rPr lang="de-DE" sz="1200">
                <a:latin typeface="Calibri" pitchFamily="34" charset="0"/>
              </a:rPr>
              <a:t>Er entwickelte die Projekte für Medien des Mensch-Maschinen-Interfaces</a:t>
            </a:r>
            <a:r>
              <a:rPr lang="ru-RU" sz="1200">
                <a:latin typeface="Calibri" pitchFamily="34" charset="0"/>
              </a:rPr>
              <a:t> </a:t>
            </a:r>
            <a:r>
              <a:rPr lang="de-DE" sz="1200">
                <a:latin typeface="Calibri" pitchFamily="34" charset="0"/>
              </a:rPr>
              <a:t>auf der Grundlage der Systeme </a:t>
            </a:r>
            <a:r>
              <a:rPr lang="en-IE" sz="1200">
                <a:latin typeface="Calibri" pitchFamily="34" charset="0"/>
              </a:rPr>
              <a:t>Siemens WinCC/WinCC Flexible und</a:t>
            </a:r>
            <a:r>
              <a:rPr lang="ru-RU" sz="1200">
                <a:latin typeface="Calibri" pitchFamily="34" charset="0"/>
              </a:rPr>
              <a:t> </a:t>
            </a:r>
            <a:r>
              <a:rPr lang="en-IE" sz="1200">
                <a:latin typeface="Calibri" pitchFamily="34" charset="0"/>
              </a:rPr>
              <a:t>Schneider Electric Citect. </a:t>
            </a:r>
            <a:r>
              <a:rPr lang="de-DE" sz="1200">
                <a:latin typeface="Calibri" pitchFamily="34" charset="0"/>
              </a:rPr>
              <a:t>Er hat eine Erfahrung der Entwicklung und der Einrichtung der elektrischen Antriebe von verschiedenen Herstellern</a:t>
            </a:r>
            <a:r>
              <a:rPr lang="ru-RU" sz="1200">
                <a:latin typeface="Calibri" pitchFamily="34" charset="0"/>
              </a:rPr>
              <a:t> (</a:t>
            </a:r>
            <a:r>
              <a:rPr lang="en-IE" sz="1200">
                <a:latin typeface="Calibri" pitchFamily="34" charset="0"/>
              </a:rPr>
              <a:t>Siemens: Simoreg, Simovert, Micromaster, Sinamics, Schneider Electric: Altivar 31,71, Emerson Unidrive SP, Mitsubishi FR, Baumuller bMax 4400).</a:t>
            </a:r>
            <a:endParaRPr lang="ru-RU" sz="1200">
              <a:latin typeface="Calibri" pitchFamily="34" charset="0"/>
            </a:endParaRPr>
          </a:p>
        </p:txBody>
      </p:sp>
      <p:sp>
        <p:nvSpPr>
          <p:cNvPr id="48152" name="Прямоугольник 47"/>
          <p:cNvSpPr>
            <a:spLocks noChangeArrowheads="1"/>
          </p:cNvSpPr>
          <p:nvPr/>
        </p:nvSpPr>
        <p:spPr bwMode="auto">
          <a:xfrm>
            <a:off x="1187450" y="6021388"/>
            <a:ext cx="7848600" cy="774700"/>
          </a:xfrm>
          <a:prstGeom prst="rect">
            <a:avLst/>
          </a:prstGeom>
          <a:noFill/>
          <a:ln w="9525">
            <a:noFill/>
            <a:miter lim="800000"/>
            <a:headEnd/>
            <a:tailEnd/>
          </a:ln>
        </p:spPr>
        <p:txBody>
          <a:bodyPr>
            <a:spAutoFit/>
          </a:bodyPr>
          <a:lstStyle/>
          <a:p>
            <a:pPr>
              <a:lnSpc>
                <a:spcPct val="75000"/>
              </a:lnSpc>
            </a:pPr>
            <a:r>
              <a:rPr lang="de-DE" sz="1200">
                <a:latin typeface="Calibri" pitchFamily="34" charset="0"/>
              </a:rPr>
              <a:t>Projektleiter:</a:t>
            </a:r>
            <a:r>
              <a:rPr lang="ru-RU" sz="1200">
                <a:latin typeface="Calibri" pitchFamily="34" charset="0"/>
              </a:rPr>
              <a:t> </a:t>
            </a:r>
            <a:r>
              <a:rPr lang="de-DE" altLang="ru-RU" sz="1200">
                <a:latin typeface="Calibri" pitchFamily="34" charset="0"/>
              </a:rPr>
              <a:t>Kandidat der Ingenieur</a:t>
            </a:r>
            <a:r>
              <a:rPr lang="ru-RU" altLang="ru-RU" sz="1200">
                <a:latin typeface="Calibri" pitchFamily="34" charset="0"/>
              </a:rPr>
              <a:t>w</a:t>
            </a:r>
            <a:r>
              <a:rPr lang="de-DE" altLang="ru-RU" sz="1200">
                <a:latin typeface="Calibri" pitchFamily="34" charset="0"/>
              </a:rPr>
              <a:t>issenschaften</a:t>
            </a:r>
            <a:r>
              <a:rPr lang="ru-RU" sz="1200">
                <a:latin typeface="Calibri" pitchFamily="34" charset="0"/>
              </a:rPr>
              <a:t>; </a:t>
            </a:r>
            <a:r>
              <a:rPr lang="de-DE" sz="1200">
                <a:latin typeface="Calibri" pitchFamily="34" charset="0"/>
              </a:rPr>
              <a:t>Autor der Projektidee</a:t>
            </a:r>
            <a:r>
              <a:rPr lang="ru-RU" sz="1200">
                <a:latin typeface="Calibri" pitchFamily="34" charset="0"/>
              </a:rPr>
              <a:t>;</a:t>
            </a:r>
            <a:r>
              <a:rPr lang="de-DE" sz="1200">
                <a:latin typeface="Calibri" pitchFamily="34" charset="0"/>
              </a:rPr>
              <a:t> mehrmaliger Teilnehmer und Preisträger der prestigeträchtigen Wettbewerbe von Innovationen. Er studierte unter Leitung der Spezialisten von</a:t>
            </a:r>
            <a:r>
              <a:rPr lang="en-US" sz="1200">
                <a:latin typeface="Calibri" pitchFamily="34" charset="0"/>
              </a:rPr>
              <a:t> </a:t>
            </a:r>
            <a:r>
              <a:rPr lang="en-IE" sz="1200">
                <a:latin typeface="Calibri" pitchFamily="34" charset="0"/>
              </a:rPr>
              <a:t>McKincey and Company</a:t>
            </a:r>
            <a:r>
              <a:rPr lang="ru-RU" sz="1200">
                <a:latin typeface="Calibri" pitchFamily="34" charset="0"/>
              </a:rPr>
              <a:t> (</a:t>
            </a:r>
            <a:r>
              <a:rPr lang="de-DE" sz="1200">
                <a:latin typeface="Calibri" pitchFamily="34" charset="0"/>
              </a:rPr>
              <a:t>unter anderem in Deutschland</a:t>
            </a:r>
            <a:r>
              <a:rPr lang="ru-RU" sz="1200">
                <a:latin typeface="Calibri" pitchFamily="34" charset="0"/>
              </a:rPr>
              <a:t>). </a:t>
            </a:r>
            <a:r>
              <a:rPr lang="de-DE" sz="1200">
                <a:latin typeface="Calibri" pitchFamily="34" charset="0"/>
              </a:rPr>
              <a:t>Er zog Investitionen ins Projekt heran, deren Gesamtbetrag etwa 8 Mio.Rub., einschließlich aus den außerbudgetären Quellen, ausmachte. Er hat eine erfolgreiche Erfahrung des Zusammenwirkens mit den regionalen Behörden.</a:t>
            </a:r>
            <a:endParaRPr lang="ru-RU" sz="1200">
              <a:latin typeface="Calibri" pitchFamily="34" charset="0"/>
            </a:endParaRPr>
          </a:p>
        </p:txBody>
      </p:sp>
      <p:cxnSp>
        <p:nvCxnSpPr>
          <p:cNvPr id="65" name="Прямая со стрелкой 64"/>
          <p:cNvCxnSpPr/>
          <p:nvPr/>
        </p:nvCxnSpPr>
        <p:spPr>
          <a:xfrm flipH="1">
            <a:off x="4559300" y="1052513"/>
            <a:ext cx="0" cy="215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48154" name="Picture 2"/>
          <p:cNvPicPr>
            <a:picLocks noChangeAspect="1" noChangeArrowheads="1"/>
          </p:cNvPicPr>
          <p:nvPr/>
        </p:nvPicPr>
        <p:blipFill>
          <a:blip r:embed="rId3"/>
          <a:srcRect/>
          <a:stretch>
            <a:fillRect/>
          </a:stretch>
        </p:blipFill>
        <p:spPr bwMode="auto">
          <a:xfrm>
            <a:off x="323850" y="6092825"/>
            <a:ext cx="633413" cy="685800"/>
          </a:xfrm>
          <a:prstGeom prst="rect">
            <a:avLst/>
          </a:prstGeom>
          <a:noFill/>
          <a:ln w="9525">
            <a:noFill/>
            <a:miter lim="800000"/>
            <a:headEnd/>
            <a:tailEnd/>
          </a:ln>
        </p:spPr>
      </p:pic>
      <p:cxnSp>
        <p:nvCxnSpPr>
          <p:cNvPr id="34" name="Прямая со стрелкой 33"/>
          <p:cNvCxnSpPr/>
          <p:nvPr/>
        </p:nvCxnSpPr>
        <p:spPr>
          <a:xfrm flipH="1">
            <a:off x="5292725" y="2268538"/>
            <a:ext cx="0" cy="215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Прямоугольник 61"/>
          <p:cNvSpPr/>
          <p:nvPr/>
        </p:nvSpPr>
        <p:spPr>
          <a:xfrm>
            <a:off x="6804025" y="836613"/>
            <a:ext cx="2179638" cy="604837"/>
          </a:xfrm>
          <a:prstGeom prst="rect">
            <a:avLst/>
          </a:prstGeom>
          <a:solidFill>
            <a:schemeClr val="lt1">
              <a:alpha val="0"/>
            </a:schemeClr>
          </a:solidFill>
          <a:ln>
            <a:solidFill>
              <a:schemeClr val="tx2">
                <a:lumMod val="60000"/>
                <a:lumOff val="40000"/>
              </a:schemeClr>
            </a:solidFill>
            <a:prstDash val="dash"/>
          </a:ln>
        </p:spPr>
        <p:style>
          <a:lnRef idx="2">
            <a:schemeClr val="accent5"/>
          </a:lnRef>
          <a:fillRef idx="1">
            <a:schemeClr val="lt1"/>
          </a:fillRef>
          <a:effectRef idx="0">
            <a:schemeClr val="accent5"/>
          </a:effectRef>
          <a:fontRef idx="minor">
            <a:schemeClr val="dk1"/>
          </a:fontRef>
        </p:style>
        <p:txBody>
          <a:bodyPr anchor="ctr"/>
          <a:lstStyle/>
          <a:p>
            <a:pPr fontAlgn="auto">
              <a:spcBef>
                <a:spcPts val="0"/>
              </a:spcBef>
              <a:spcAft>
                <a:spcPts val="0"/>
              </a:spcAft>
              <a:defRPr/>
            </a:pPr>
            <a:endParaRPr lang="ru-RU" sz="1400" dirty="0"/>
          </a:p>
        </p:txBody>
      </p:sp>
      <p:pic>
        <p:nvPicPr>
          <p:cNvPr id="48157" name="Picture 5"/>
          <p:cNvPicPr>
            <a:picLocks noChangeAspect="1" noChangeArrowheads="1"/>
          </p:cNvPicPr>
          <p:nvPr/>
        </p:nvPicPr>
        <p:blipFill>
          <a:blip r:embed="rId4"/>
          <a:srcRect/>
          <a:stretch>
            <a:fillRect/>
          </a:stretch>
        </p:blipFill>
        <p:spPr bwMode="auto">
          <a:xfrm>
            <a:off x="7458075" y="2573338"/>
            <a:ext cx="574675" cy="784225"/>
          </a:xfrm>
          <a:prstGeom prst="rect">
            <a:avLst/>
          </a:prstGeom>
          <a:noFill/>
          <a:ln w="9525">
            <a:noFill/>
            <a:miter lim="800000"/>
            <a:headEnd/>
            <a:tailEnd/>
          </a:ln>
        </p:spPr>
      </p:pic>
      <p:pic>
        <p:nvPicPr>
          <p:cNvPr id="48158" name="Picture 4"/>
          <p:cNvPicPr>
            <a:picLocks noChangeAspect="1" noChangeArrowheads="1"/>
          </p:cNvPicPr>
          <p:nvPr/>
        </p:nvPicPr>
        <p:blipFill>
          <a:blip r:embed="rId5"/>
          <a:srcRect/>
          <a:stretch>
            <a:fillRect/>
          </a:stretch>
        </p:blipFill>
        <p:spPr bwMode="auto">
          <a:xfrm>
            <a:off x="4067175" y="2568575"/>
            <a:ext cx="603250" cy="788988"/>
          </a:xfrm>
          <a:prstGeom prst="rect">
            <a:avLst/>
          </a:prstGeom>
          <a:noFill/>
          <a:ln w="9525">
            <a:noFill/>
            <a:miter lim="800000"/>
            <a:headEnd/>
            <a:tailEnd/>
          </a:ln>
        </p:spPr>
      </p:pic>
      <p:pic>
        <p:nvPicPr>
          <p:cNvPr id="48159" name="Picture 2" descr="C:\Users\Сергей\Desktop\ПРОЕКТ-2018-19\StartUp tour\unnamed.jpg"/>
          <p:cNvPicPr>
            <a:picLocks noChangeAspect="1" noChangeArrowheads="1"/>
          </p:cNvPicPr>
          <p:nvPr/>
        </p:nvPicPr>
        <p:blipFill>
          <a:blip r:embed="rId6"/>
          <a:srcRect/>
          <a:stretch>
            <a:fillRect/>
          </a:stretch>
        </p:blipFill>
        <p:spPr bwMode="auto">
          <a:xfrm>
            <a:off x="793750" y="2530475"/>
            <a:ext cx="825500" cy="827088"/>
          </a:xfrm>
          <a:prstGeom prst="rect">
            <a:avLst/>
          </a:prstGeom>
          <a:noFill/>
          <a:ln w="9525">
            <a:noFill/>
            <a:miter lim="800000"/>
            <a:headEnd/>
            <a:tailEnd/>
          </a:ln>
        </p:spPr>
      </p:pic>
      <p:sp>
        <p:nvSpPr>
          <p:cNvPr id="48160" name="Прямоугольник 34"/>
          <p:cNvSpPr>
            <a:spLocks noChangeArrowheads="1"/>
          </p:cNvSpPr>
          <p:nvPr/>
        </p:nvSpPr>
        <p:spPr bwMode="auto">
          <a:xfrm>
            <a:off x="80963" y="3271838"/>
            <a:ext cx="2327275" cy="2346325"/>
          </a:xfrm>
          <a:prstGeom prst="rect">
            <a:avLst/>
          </a:prstGeom>
          <a:noFill/>
          <a:ln w="9525">
            <a:noFill/>
            <a:miter lim="800000"/>
            <a:headEnd/>
            <a:tailEnd/>
          </a:ln>
        </p:spPr>
        <p:txBody>
          <a:bodyPr>
            <a:spAutoFit/>
          </a:bodyPr>
          <a:lstStyle/>
          <a:p>
            <a:pPr>
              <a:lnSpc>
                <a:spcPct val="75000"/>
              </a:lnSpc>
            </a:pPr>
            <a:r>
              <a:rPr lang="de-DE" sz="1200">
                <a:latin typeface="Calibri" pitchFamily="34" charset="0"/>
              </a:rPr>
              <a:t>Kandidat der Geschichtswissen-schaften. Er hat eine Leitungserfahrung in einem russisch-amerikanischen Gemeinschaftsprojekt</a:t>
            </a:r>
            <a:r>
              <a:rPr lang="ru-RU" sz="1200">
                <a:latin typeface="Calibri" pitchFamily="34" charset="0"/>
              </a:rPr>
              <a:t>; </a:t>
            </a:r>
            <a:r>
              <a:rPr lang="de-DE" sz="1200">
                <a:latin typeface="Calibri" pitchFamily="34" charset="0"/>
              </a:rPr>
              <a:t>Leiter der Projekte zur Systementwicklung von Elektronenwechselwirkung zwischen dem Staat und der Gesellschaft</a:t>
            </a:r>
            <a:r>
              <a:rPr lang="ru-RU" sz="1200">
                <a:latin typeface="Calibri" pitchFamily="34" charset="0"/>
              </a:rPr>
              <a:t> (</a:t>
            </a:r>
            <a:r>
              <a:rPr lang="de-DE" sz="1200">
                <a:latin typeface="Calibri" pitchFamily="34" charset="0"/>
              </a:rPr>
              <a:t>ein System der multifunktionalen Zentren im Lipezker Gebiet</a:t>
            </a:r>
            <a:r>
              <a:rPr lang="ru-RU" sz="1200">
                <a:latin typeface="Calibri" pitchFamily="34" charset="0"/>
              </a:rPr>
              <a:t>); </a:t>
            </a:r>
            <a:r>
              <a:rPr lang="de-DE" sz="1200">
                <a:latin typeface="Calibri" pitchFamily="34" charset="0"/>
              </a:rPr>
              <a:t>Autor und Leiter einer Reihe von</a:t>
            </a:r>
            <a:r>
              <a:rPr lang="ru-RU" sz="1200">
                <a:latin typeface="Calibri" pitchFamily="34" charset="0"/>
              </a:rPr>
              <a:t> IT-</a:t>
            </a:r>
            <a:r>
              <a:rPr lang="de-DE" sz="1200">
                <a:latin typeface="Calibri" pitchFamily="34" charset="0"/>
              </a:rPr>
              <a:t>Projekten für die regionalen Behörde</a:t>
            </a:r>
            <a:r>
              <a:rPr lang="ru-RU" sz="1200">
                <a:latin typeface="Calibri" pitchFamily="34" charset="0"/>
              </a:rPr>
              <a:t>; </a:t>
            </a:r>
            <a:r>
              <a:rPr lang="de-DE" sz="1200">
                <a:latin typeface="Calibri" pitchFamily="34" charset="0"/>
              </a:rPr>
              <a:t>er versorgte zwei Wahlkampagnen des Hauptes der Stadt Lipezk</a:t>
            </a:r>
            <a:r>
              <a:rPr lang="ru-RU"/>
              <a:t> </a:t>
            </a:r>
            <a:r>
              <a:rPr lang="de-DE" sz="1200">
                <a:latin typeface="Calibri" pitchFamily="34" charset="0"/>
              </a:rPr>
              <a:t>mit der sotiologischen Unterstützung</a:t>
            </a:r>
            <a:r>
              <a:rPr lang="ru-RU" sz="1200">
                <a:latin typeface="Calibri" pitchFamily="34" charset="0"/>
              </a:rPr>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179388" y="550863"/>
            <a:ext cx="2736850" cy="489426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21" name="Прямоугольник 20"/>
          <p:cNvSpPr/>
          <p:nvPr/>
        </p:nvSpPr>
        <p:spPr>
          <a:xfrm>
            <a:off x="5795963" y="550863"/>
            <a:ext cx="3197225" cy="489426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20" name="Прямоугольник 19"/>
          <p:cNvSpPr/>
          <p:nvPr/>
        </p:nvSpPr>
        <p:spPr>
          <a:xfrm>
            <a:off x="2987675" y="549275"/>
            <a:ext cx="2736850" cy="4895850"/>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9156" name="Rectangle 5"/>
          <p:cNvSpPr>
            <a:spLocks noChangeArrowheads="1"/>
          </p:cNvSpPr>
          <p:nvPr/>
        </p:nvSpPr>
        <p:spPr bwMode="auto">
          <a:xfrm>
            <a:off x="1885950" y="-26988"/>
            <a:ext cx="5243513" cy="519113"/>
          </a:xfrm>
          <a:prstGeom prst="rect">
            <a:avLst/>
          </a:prstGeom>
          <a:noFill/>
          <a:ln w="9525">
            <a:noFill/>
            <a:miter lim="800000"/>
            <a:headEnd/>
            <a:tailEnd/>
          </a:ln>
        </p:spPr>
        <p:txBody>
          <a:bodyPr wrap="none">
            <a:spAutoFit/>
          </a:bodyPr>
          <a:lstStyle/>
          <a:p>
            <a:pPr algn="ctr"/>
            <a:r>
              <a:rPr lang="de-DE" sz="2800" b="1" u="sng">
                <a:latin typeface="Calibri" pitchFamily="34" charset="0"/>
              </a:rPr>
              <a:t>Schritte während 2 Monaten </a:t>
            </a:r>
            <a:r>
              <a:rPr lang="ru-RU" sz="2800" b="1" u="sng">
                <a:latin typeface="Calibri" pitchFamily="34" charset="0"/>
              </a:rPr>
              <a:t>2019</a:t>
            </a:r>
          </a:p>
        </p:txBody>
      </p:sp>
      <p:pic>
        <p:nvPicPr>
          <p:cNvPr id="49157" name="Picture 4" descr="C:\Users\Сергей\Desktop\Сколково-2019\Опен тур\Победитель Сиартап тур_20191.jpg"/>
          <p:cNvPicPr>
            <a:picLocks noChangeAspect="1" noChangeArrowheads="1"/>
          </p:cNvPicPr>
          <p:nvPr/>
        </p:nvPicPr>
        <p:blipFill>
          <a:blip r:embed="rId2"/>
          <a:srcRect/>
          <a:stretch>
            <a:fillRect/>
          </a:stretch>
        </p:blipFill>
        <p:spPr bwMode="auto">
          <a:xfrm>
            <a:off x="250825" y="1333500"/>
            <a:ext cx="2665413" cy="4092575"/>
          </a:xfrm>
          <a:prstGeom prst="rect">
            <a:avLst/>
          </a:prstGeom>
          <a:noFill/>
          <a:ln w="9525">
            <a:noFill/>
            <a:miter lim="800000"/>
            <a:headEnd/>
            <a:tailEnd/>
          </a:ln>
        </p:spPr>
      </p:pic>
      <p:pic>
        <p:nvPicPr>
          <p:cNvPr id="49158" name="Picture 5"/>
          <p:cNvPicPr>
            <a:picLocks noChangeAspect="1" noChangeArrowheads="1"/>
          </p:cNvPicPr>
          <p:nvPr/>
        </p:nvPicPr>
        <p:blipFill>
          <a:blip r:embed="rId3"/>
          <a:srcRect/>
          <a:stretch>
            <a:fillRect/>
          </a:stretch>
        </p:blipFill>
        <p:spPr bwMode="auto">
          <a:xfrm>
            <a:off x="3132138" y="1196975"/>
            <a:ext cx="2478087" cy="4192588"/>
          </a:xfrm>
          <a:prstGeom prst="rect">
            <a:avLst/>
          </a:prstGeom>
          <a:noFill/>
          <a:ln w="9525">
            <a:noFill/>
            <a:miter lim="800000"/>
            <a:headEnd/>
            <a:tailEnd/>
          </a:ln>
        </p:spPr>
      </p:pic>
      <p:sp>
        <p:nvSpPr>
          <p:cNvPr id="49159" name="Прямоугольник 1"/>
          <p:cNvSpPr>
            <a:spLocks noChangeArrowheads="1"/>
          </p:cNvSpPr>
          <p:nvPr/>
        </p:nvSpPr>
        <p:spPr bwMode="auto">
          <a:xfrm>
            <a:off x="3059113" y="549275"/>
            <a:ext cx="2665412" cy="666750"/>
          </a:xfrm>
          <a:prstGeom prst="rect">
            <a:avLst/>
          </a:prstGeom>
          <a:noFill/>
          <a:ln w="9525">
            <a:noFill/>
            <a:miter lim="800000"/>
            <a:headEnd/>
            <a:tailEnd/>
          </a:ln>
        </p:spPr>
        <p:txBody>
          <a:bodyPr>
            <a:spAutoFit/>
          </a:bodyPr>
          <a:lstStyle/>
          <a:p>
            <a:pPr algn="ctr">
              <a:lnSpc>
                <a:spcPct val="75000"/>
              </a:lnSpc>
            </a:pPr>
            <a:r>
              <a:rPr lang="de-DE" sz="1600" b="1" dirty="0">
                <a:latin typeface="Calibri" pitchFamily="34" charset="0"/>
              </a:rPr>
              <a:t>Das Gutachten wurde abgegeben</a:t>
            </a:r>
            <a:endParaRPr lang="ru-RU" sz="1600" b="1" dirty="0">
              <a:latin typeface="Calibri" pitchFamily="34" charset="0"/>
            </a:endParaRPr>
          </a:p>
          <a:p>
            <a:pPr algn="ctr">
              <a:lnSpc>
                <a:spcPct val="75000"/>
              </a:lnSpc>
            </a:pPr>
            <a:r>
              <a:rPr lang="en-IE" b="1" dirty="0" err="1">
                <a:solidFill>
                  <a:srgbClr val="00B050"/>
                </a:solidFill>
                <a:latin typeface="Calibri" pitchFamily="34" charset="0"/>
              </a:rPr>
              <a:t>Sk</a:t>
            </a:r>
            <a:endParaRPr lang="ru-RU" dirty="0">
              <a:solidFill>
                <a:srgbClr val="00B050"/>
              </a:solidFill>
              <a:latin typeface="Calibri" pitchFamily="34" charset="0"/>
            </a:endParaRPr>
          </a:p>
        </p:txBody>
      </p:sp>
      <p:sp>
        <p:nvSpPr>
          <p:cNvPr id="49160" name="Прямоугольник 2"/>
          <p:cNvSpPr>
            <a:spLocks noChangeArrowheads="1"/>
          </p:cNvSpPr>
          <p:nvPr/>
        </p:nvSpPr>
        <p:spPr bwMode="auto">
          <a:xfrm>
            <a:off x="250825" y="549275"/>
            <a:ext cx="2562225" cy="641350"/>
          </a:xfrm>
          <a:prstGeom prst="rect">
            <a:avLst/>
          </a:prstGeom>
          <a:noFill/>
          <a:ln w="9525">
            <a:noFill/>
            <a:miter lim="800000"/>
            <a:headEnd/>
            <a:tailEnd/>
          </a:ln>
        </p:spPr>
        <p:txBody>
          <a:bodyPr>
            <a:spAutoFit/>
          </a:bodyPr>
          <a:lstStyle/>
          <a:p>
            <a:pPr algn="ctr"/>
            <a:r>
              <a:rPr lang="de-DE" b="1">
                <a:latin typeface="Calibri" pitchFamily="34" charset="0"/>
              </a:rPr>
              <a:t>Mittel wurden beschafft</a:t>
            </a:r>
            <a:endParaRPr lang="ru-RU" b="1">
              <a:latin typeface="Calibri" pitchFamily="34" charset="0"/>
            </a:endParaRPr>
          </a:p>
          <a:p>
            <a:pPr algn="ctr"/>
            <a:r>
              <a:rPr lang="en-IE" b="1">
                <a:solidFill>
                  <a:srgbClr val="00B050"/>
                </a:solidFill>
                <a:latin typeface="Calibri" pitchFamily="34" charset="0"/>
              </a:rPr>
              <a:t>Sk</a:t>
            </a:r>
            <a:endParaRPr lang="ru-RU">
              <a:solidFill>
                <a:srgbClr val="00B050"/>
              </a:solidFill>
              <a:latin typeface="Calibri" pitchFamily="34" charset="0"/>
            </a:endParaRPr>
          </a:p>
        </p:txBody>
      </p:sp>
      <p:sp>
        <p:nvSpPr>
          <p:cNvPr id="15" name="Прямоугольник 14"/>
          <p:cNvSpPr/>
          <p:nvPr/>
        </p:nvSpPr>
        <p:spPr>
          <a:xfrm>
            <a:off x="179388" y="5516563"/>
            <a:ext cx="2736850" cy="360362"/>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de-DE" b="1">
                <a:solidFill>
                  <a:schemeClr val="tx1"/>
                </a:solidFill>
              </a:rPr>
              <a:t>am </a:t>
            </a:r>
            <a:r>
              <a:rPr lang="ru-RU" b="1">
                <a:solidFill>
                  <a:schemeClr val="tx1"/>
                </a:solidFill>
              </a:rPr>
              <a:t>10</a:t>
            </a:r>
            <a:r>
              <a:rPr lang="de-DE" b="1">
                <a:solidFill>
                  <a:schemeClr val="tx1"/>
                </a:solidFill>
              </a:rPr>
              <a:t>.</a:t>
            </a:r>
            <a:r>
              <a:rPr lang="ru-RU" b="1">
                <a:solidFill>
                  <a:schemeClr val="tx1"/>
                </a:solidFill>
              </a:rPr>
              <a:t> </a:t>
            </a:r>
            <a:r>
              <a:rPr lang="de-DE" b="1">
                <a:solidFill>
                  <a:schemeClr val="tx1"/>
                </a:solidFill>
              </a:rPr>
              <a:t>April</a:t>
            </a:r>
            <a:endParaRPr lang="ru-RU" b="1" u="sng">
              <a:solidFill>
                <a:schemeClr val="tx1"/>
              </a:solidFill>
            </a:endParaRPr>
          </a:p>
        </p:txBody>
      </p:sp>
      <p:sp>
        <p:nvSpPr>
          <p:cNvPr id="16" name="Прямоугольник 15"/>
          <p:cNvSpPr/>
          <p:nvPr/>
        </p:nvSpPr>
        <p:spPr>
          <a:xfrm>
            <a:off x="2987675" y="5514975"/>
            <a:ext cx="2736850" cy="36195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de-DE" b="1">
                <a:solidFill>
                  <a:schemeClr val="tx1"/>
                </a:solidFill>
              </a:rPr>
              <a:t>am </a:t>
            </a:r>
            <a:r>
              <a:rPr lang="ru-RU" b="1">
                <a:solidFill>
                  <a:schemeClr val="tx1"/>
                </a:solidFill>
              </a:rPr>
              <a:t>29</a:t>
            </a:r>
            <a:r>
              <a:rPr lang="de-DE" b="1">
                <a:solidFill>
                  <a:schemeClr val="tx1"/>
                </a:solidFill>
              </a:rPr>
              <a:t>.</a:t>
            </a:r>
            <a:r>
              <a:rPr lang="ru-RU" b="1">
                <a:solidFill>
                  <a:schemeClr val="tx1"/>
                </a:solidFill>
              </a:rPr>
              <a:t> </a:t>
            </a:r>
            <a:r>
              <a:rPr lang="de-DE" b="1">
                <a:solidFill>
                  <a:schemeClr val="tx1"/>
                </a:solidFill>
              </a:rPr>
              <a:t>April</a:t>
            </a:r>
            <a:endParaRPr lang="ru-RU" b="1" u="sng">
              <a:solidFill>
                <a:schemeClr val="tx1"/>
              </a:solidFill>
            </a:endParaRPr>
          </a:p>
        </p:txBody>
      </p:sp>
      <p:sp>
        <p:nvSpPr>
          <p:cNvPr id="17" name="Прямоугольник 16"/>
          <p:cNvSpPr/>
          <p:nvPr/>
        </p:nvSpPr>
        <p:spPr>
          <a:xfrm>
            <a:off x="5795963" y="5514975"/>
            <a:ext cx="3197225" cy="36195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de-DE" b="1">
                <a:solidFill>
                  <a:schemeClr val="tx1"/>
                </a:solidFill>
              </a:rPr>
              <a:t>am </a:t>
            </a:r>
            <a:r>
              <a:rPr lang="ru-RU" b="1">
                <a:solidFill>
                  <a:schemeClr val="tx1"/>
                </a:solidFill>
              </a:rPr>
              <a:t>20</a:t>
            </a:r>
            <a:r>
              <a:rPr lang="de-DE" b="1">
                <a:solidFill>
                  <a:schemeClr val="tx1"/>
                </a:solidFill>
              </a:rPr>
              <a:t>.</a:t>
            </a:r>
            <a:r>
              <a:rPr lang="ru-RU" b="1">
                <a:solidFill>
                  <a:schemeClr val="tx1"/>
                </a:solidFill>
              </a:rPr>
              <a:t> </a:t>
            </a:r>
            <a:r>
              <a:rPr lang="de-DE" b="1">
                <a:solidFill>
                  <a:schemeClr val="tx1"/>
                </a:solidFill>
              </a:rPr>
              <a:t>Mai</a:t>
            </a:r>
            <a:endParaRPr lang="ru-RU" b="1" u="sng">
              <a:solidFill>
                <a:schemeClr val="tx1"/>
              </a:solidFill>
            </a:endParaRPr>
          </a:p>
        </p:txBody>
      </p:sp>
      <p:sp>
        <p:nvSpPr>
          <p:cNvPr id="49165" name="Прямоугольник 17"/>
          <p:cNvSpPr>
            <a:spLocks noChangeArrowheads="1"/>
          </p:cNvSpPr>
          <p:nvPr/>
        </p:nvSpPr>
        <p:spPr bwMode="auto">
          <a:xfrm>
            <a:off x="5724525" y="550863"/>
            <a:ext cx="3384550" cy="644525"/>
          </a:xfrm>
          <a:prstGeom prst="rect">
            <a:avLst/>
          </a:prstGeom>
          <a:noFill/>
          <a:ln w="9525">
            <a:noFill/>
            <a:miter lim="800000"/>
            <a:headEnd/>
            <a:tailEnd/>
          </a:ln>
        </p:spPr>
        <p:txBody>
          <a:bodyPr>
            <a:spAutoFit/>
          </a:bodyPr>
          <a:lstStyle/>
          <a:p>
            <a:pPr algn="ctr">
              <a:lnSpc>
                <a:spcPct val="75000"/>
              </a:lnSpc>
            </a:pPr>
            <a:r>
              <a:rPr lang="de-DE" sz="1600" b="1" dirty="0">
                <a:latin typeface="Calibri" pitchFamily="34" charset="0"/>
              </a:rPr>
              <a:t>Das internationale Patentierungsverfahren PCT wurde gestartet</a:t>
            </a:r>
            <a:endParaRPr lang="ru-RU" sz="1600" dirty="0">
              <a:latin typeface="Calibri" pitchFamily="34" charset="0"/>
            </a:endParaRPr>
          </a:p>
        </p:txBody>
      </p:sp>
      <p:pic>
        <p:nvPicPr>
          <p:cNvPr id="49166" name="Picture 4" descr="i (8)"/>
          <p:cNvPicPr>
            <a:picLocks noChangeAspect="1" noChangeArrowheads="1"/>
          </p:cNvPicPr>
          <p:nvPr/>
        </p:nvPicPr>
        <p:blipFill>
          <a:blip r:embed="rId4"/>
          <a:srcRect/>
          <a:stretch>
            <a:fillRect/>
          </a:stretch>
        </p:blipFill>
        <p:spPr bwMode="auto">
          <a:xfrm>
            <a:off x="250825" y="5949950"/>
            <a:ext cx="669925" cy="738188"/>
          </a:xfrm>
          <a:prstGeom prst="rect">
            <a:avLst/>
          </a:prstGeom>
          <a:noFill/>
          <a:ln w="9525">
            <a:noFill/>
            <a:miter lim="800000"/>
            <a:headEnd/>
            <a:tailEnd/>
          </a:ln>
        </p:spPr>
      </p:pic>
      <p:sp>
        <p:nvSpPr>
          <p:cNvPr id="49167" name="Прямоугольник 9"/>
          <p:cNvSpPr>
            <a:spLocks noChangeArrowheads="1"/>
          </p:cNvSpPr>
          <p:nvPr/>
        </p:nvSpPr>
        <p:spPr bwMode="auto">
          <a:xfrm>
            <a:off x="920750" y="5949950"/>
            <a:ext cx="8223250" cy="933450"/>
          </a:xfrm>
          <a:prstGeom prst="rect">
            <a:avLst/>
          </a:prstGeom>
          <a:noFill/>
          <a:ln w="9525">
            <a:noFill/>
            <a:miter lim="800000"/>
            <a:headEnd/>
            <a:tailEnd/>
          </a:ln>
        </p:spPr>
        <p:txBody>
          <a:bodyPr>
            <a:spAutoFit/>
          </a:bodyPr>
          <a:lstStyle/>
          <a:p>
            <a:pPr algn="ctr"/>
            <a:r>
              <a:rPr lang="de-DE" altLang="ru-RU" sz="1100" b="1" dirty="0">
                <a:latin typeface="Calibri" pitchFamily="34" charset="0"/>
              </a:rPr>
              <a:t>„</a:t>
            </a:r>
            <a:r>
              <a:rPr lang="ru-RU" altLang="ru-RU" sz="1100" b="1" dirty="0">
                <a:latin typeface="Calibri" pitchFamily="34" charset="0"/>
              </a:rPr>
              <a:t>W</a:t>
            </a:r>
            <a:r>
              <a:rPr lang="de-DE" altLang="ru-RU" sz="1100" b="1" dirty="0" err="1">
                <a:latin typeface="Calibri" pitchFamily="34" charset="0"/>
              </a:rPr>
              <a:t>issenschaftlichen</a:t>
            </a:r>
            <a:r>
              <a:rPr lang="de-DE" altLang="ru-RU" sz="1100" b="1" dirty="0">
                <a:latin typeface="Calibri" pitchFamily="34" charset="0"/>
              </a:rPr>
              <a:t> Produktionsbetriebs S</a:t>
            </a:r>
            <a:r>
              <a:rPr lang="ru-RU" altLang="ru-RU" sz="1100" b="1" dirty="0">
                <a:latin typeface="Calibri" pitchFamily="34" charset="0"/>
              </a:rPr>
              <a:t>y</a:t>
            </a:r>
            <a:r>
              <a:rPr lang="de-DE" altLang="ru-RU" sz="1100" b="1" dirty="0">
                <a:latin typeface="Calibri" pitchFamily="34" charset="0"/>
              </a:rPr>
              <a:t>stem48“ </a:t>
            </a:r>
            <a:r>
              <a:rPr lang="de-DE" sz="1100" b="1" dirty="0">
                <a:latin typeface="Calibri" pitchFamily="34" charset="0"/>
              </a:rPr>
              <a:t>Gesellschaft mit beschränkter Haftung </a:t>
            </a:r>
            <a:r>
              <a:rPr lang="de-DE" altLang="ru-RU" sz="1100" b="1" dirty="0">
                <a:latin typeface="Calibri" pitchFamily="34" charset="0"/>
              </a:rPr>
              <a:t>ООО</a:t>
            </a:r>
            <a:r>
              <a:rPr lang="ru-RU" sz="1100" dirty="0">
                <a:latin typeface="Calibri" pitchFamily="34" charset="0"/>
              </a:rPr>
              <a:t>,</a:t>
            </a:r>
            <a:endParaRPr lang="de-DE" sz="1100" dirty="0">
              <a:latin typeface="Calibri" pitchFamily="34" charset="0"/>
            </a:endParaRPr>
          </a:p>
          <a:p>
            <a:pPr algn="ctr"/>
            <a:r>
              <a:rPr lang="de-DE" sz="1100" dirty="0" err="1">
                <a:latin typeface="Calibri" pitchFamily="34" charset="0"/>
              </a:rPr>
              <a:t>ul</a:t>
            </a:r>
            <a:r>
              <a:rPr lang="de-DE" sz="1100" dirty="0">
                <a:latin typeface="Calibri" pitchFamily="34" charset="0"/>
              </a:rPr>
              <a:t>. </a:t>
            </a:r>
            <a:r>
              <a:rPr lang="de-DE" sz="1100" dirty="0" err="1">
                <a:latin typeface="Calibri" pitchFamily="34" charset="0"/>
              </a:rPr>
              <a:t>Puschkina</a:t>
            </a:r>
            <a:r>
              <a:rPr lang="de-DE" sz="1100" dirty="0">
                <a:latin typeface="Calibri" pitchFamily="34" charset="0"/>
              </a:rPr>
              <a:t>, 13, Gebäude A, Raum 2, </a:t>
            </a:r>
            <a:r>
              <a:rPr lang="ru-RU" sz="1100" dirty="0">
                <a:latin typeface="Calibri" pitchFamily="34" charset="0"/>
              </a:rPr>
              <a:t>398001, </a:t>
            </a:r>
            <a:r>
              <a:rPr lang="de-DE" sz="1100" dirty="0">
                <a:latin typeface="Calibri" pitchFamily="34" charset="0"/>
              </a:rPr>
              <a:t>Stadt Lipezk</a:t>
            </a:r>
            <a:r>
              <a:rPr lang="ru-RU" sz="1100" dirty="0">
                <a:latin typeface="Calibri" pitchFamily="34" charset="0"/>
              </a:rPr>
              <a:t>,  </a:t>
            </a:r>
            <a:r>
              <a:rPr lang="de-DE" sz="1100" dirty="0">
                <a:latin typeface="Calibri" pitchFamily="34" charset="0"/>
              </a:rPr>
              <a:t>Tel</a:t>
            </a:r>
            <a:r>
              <a:rPr lang="en-IE" sz="1100" dirty="0">
                <a:latin typeface="Calibri" pitchFamily="34" charset="0"/>
              </a:rPr>
              <a:t>.: +7 (904) 690-26-01</a:t>
            </a:r>
            <a:r>
              <a:rPr lang="ru-RU" sz="1100" dirty="0">
                <a:latin typeface="Calibri" pitchFamily="34" charset="0"/>
              </a:rPr>
              <a:t>,</a:t>
            </a:r>
            <a:r>
              <a:rPr lang="en-IE" sz="1100" dirty="0">
                <a:latin typeface="Calibri" pitchFamily="34" charset="0"/>
              </a:rPr>
              <a:t> E-Mail: </a:t>
            </a:r>
            <a:r>
              <a:rPr lang="en-IE" sz="1100" dirty="0">
                <a:latin typeface="Calibri" pitchFamily="34" charset="0"/>
              </a:rPr>
              <a:t>main@system48.ru</a:t>
            </a:r>
            <a:r>
              <a:rPr lang="ru-RU" sz="1100" dirty="0" smtClean="0">
                <a:latin typeface="Calibri" pitchFamily="34" charset="0"/>
              </a:rPr>
              <a:t>,</a:t>
            </a:r>
            <a:endParaRPr lang="de-DE" sz="1100" dirty="0">
              <a:latin typeface="Calibri" pitchFamily="34" charset="0"/>
            </a:endParaRPr>
          </a:p>
          <a:p>
            <a:pPr algn="ctr"/>
            <a:r>
              <a:rPr lang="de-DE" sz="1100" dirty="0">
                <a:latin typeface="Calibri" pitchFamily="34" charset="0"/>
              </a:rPr>
              <a:t>Staatliche Hauptregistrierungsnummer</a:t>
            </a:r>
            <a:r>
              <a:rPr lang="ru-RU" sz="1100" dirty="0">
                <a:latin typeface="Calibri" pitchFamily="34" charset="0"/>
              </a:rPr>
              <a:t>: 1164827055645, </a:t>
            </a:r>
            <a:r>
              <a:rPr lang="de-DE" sz="1100" dirty="0">
                <a:latin typeface="Calibri" pitchFamily="34" charset="0"/>
              </a:rPr>
              <a:t>Steuer-ID-Nr.</a:t>
            </a:r>
            <a:r>
              <a:rPr lang="ru-RU" sz="1100" dirty="0">
                <a:latin typeface="Calibri" pitchFamily="34" charset="0"/>
              </a:rPr>
              <a:t>/</a:t>
            </a:r>
            <a:r>
              <a:rPr lang="de-DE" sz="1100" dirty="0">
                <a:latin typeface="Calibri" pitchFamily="34" charset="0"/>
              </a:rPr>
              <a:t>Erfassungsgrund Kode</a:t>
            </a:r>
            <a:r>
              <a:rPr lang="ru-RU" sz="1100" dirty="0">
                <a:latin typeface="Calibri" pitchFamily="34" charset="0"/>
              </a:rPr>
              <a:t>: 4826123123/482601001,</a:t>
            </a:r>
            <a:endParaRPr lang="de-DE" sz="1100" dirty="0">
              <a:latin typeface="Calibri" pitchFamily="34" charset="0"/>
            </a:endParaRPr>
          </a:p>
          <a:p>
            <a:pPr algn="ctr"/>
            <a:r>
              <a:rPr lang="ru-RU" sz="1100" dirty="0">
                <a:latin typeface="Calibri" pitchFamily="34" charset="0"/>
              </a:rPr>
              <a:t> </a:t>
            </a:r>
            <a:r>
              <a:rPr lang="de-DE" sz="1100" dirty="0">
                <a:latin typeface="Calibri" pitchFamily="34" charset="0"/>
              </a:rPr>
              <a:t>Verrechnungskonto-Nr.</a:t>
            </a:r>
            <a:r>
              <a:rPr lang="ru-RU" sz="1100" dirty="0">
                <a:latin typeface="Calibri" pitchFamily="34" charset="0"/>
              </a:rPr>
              <a:t>: 40702810902930001612, </a:t>
            </a:r>
            <a:r>
              <a:rPr lang="de-DE" sz="1100" dirty="0">
                <a:latin typeface="Calibri" pitchFamily="34" charset="0"/>
              </a:rPr>
              <a:t>in</a:t>
            </a:r>
            <a:r>
              <a:rPr lang="ru-RU" sz="1100" dirty="0">
                <a:latin typeface="Calibri" pitchFamily="34" charset="0"/>
              </a:rPr>
              <a:t> «</a:t>
            </a:r>
            <a:r>
              <a:rPr lang="de-DE" sz="1100" dirty="0">
                <a:latin typeface="Calibri" pitchFamily="34" charset="0"/>
              </a:rPr>
              <a:t>ALFA</a:t>
            </a:r>
            <a:r>
              <a:rPr lang="ru-RU" sz="1100" dirty="0">
                <a:latin typeface="Calibri" pitchFamily="34" charset="0"/>
              </a:rPr>
              <a:t>-</a:t>
            </a:r>
            <a:r>
              <a:rPr lang="de-DE" sz="1100" dirty="0">
                <a:latin typeface="Calibri" pitchFamily="34" charset="0"/>
              </a:rPr>
              <a:t>BANK</a:t>
            </a:r>
            <a:r>
              <a:rPr lang="ru-RU" sz="1100" dirty="0">
                <a:latin typeface="Calibri" pitchFamily="34" charset="0"/>
              </a:rPr>
              <a:t>»</a:t>
            </a:r>
            <a:r>
              <a:rPr lang="de-DE" sz="1100" dirty="0">
                <a:latin typeface="Calibri" pitchFamily="34" charset="0"/>
              </a:rPr>
              <a:t> AO, Abteilung in der Stadt Moskau</a:t>
            </a:r>
            <a:r>
              <a:rPr lang="ru-RU" sz="1100" dirty="0">
                <a:latin typeface="Calibri" pitchFamily="34" charset="0"/>
              </a:rPr>
              <a:t>, </a:t>
            </a:r>
            <a:r>
              <a:rPr lang="de-DE" sz="1100" dirty="0">
                <a:latin typeface="Calibri" pitchFamily="34" charset="0"/>
              </a:rPr>
              <a:t>Steuer-ID-Nr.</a:t>
            </a:r>
            <a:r>
              <a:rPr lang="ru-RU" sz="1100" dirty="0">
                <a:latin typeface="Calibri" pitchFamily="34" charset="0"/>
              </a:rPr>
              <a:t>: 7728168971, </a:t>
            </a:r>
            <a:r>
              <a:rPr lang="de-DE" sz="1100" dirty="0">
                <a:latin typeface="Calibri" pitchFamily="34" charset="0"/>
              </a:rPr>
              <a:t>Staatliche Hauptregistrierungsnummer</a:t>
            </a:r>
            <a:r>
              <a:rPr lang="ru-RU" sz="1100" dirty="0">
                <a:latin typeface="Calibri" pitchFamily="34" charset="0"/>
              </a:rPr>
              <a:t>: 1027700067328, </a:t>
            </a:r>
            <a:r>
              <a:rPr lang="de-DE" sz="1100" dirty="0">
                <a:latin typeface="Calibri" pitchFamily="34" charset="0"/>
              </a:rPr>
              <a:t>BLZ</a:t>
            </a:r>
            <a:r>
              <a:rPr lang="ru-RU" sz="1100" dirty="0">
                <a:latin typeface="Calibri" pitchFamily="34" charset="0"/>
              </a:rPr>
              <a:t>: 044525593, </a:t>
            </a:r>
            <a:r>
              <a:rPr lang="de-DE" sz="1100" dirty="0">
                <a:latin typeface="Calibri" pitchFamily="34" charset="0"/>
              </a:rPr>
              <a:t>Korrespondenzkonto-Nr.</a:t>
            </a:r>
            <a:r>
              <a:rPr lang="ru-RU" sz="1100" dirty="0">
                <a:latin typeface="Calibri" pitchFamily="34" charset="0"/>
              </a:rPr>
              <a:t>: 30101810200000000593</a:t>
            </a:r>
          </a:p>
        </p:txBody>
      </p:sp>
      <p:sp>
        <p:nvSpPr>
          <p:cNvPr id="24" name="Прямоугольник 23"/>
          <p:cNvSpPr/>
          <p:nvPr/>
        </p:nvSpPr>
        <p:spPr>
          <a:xfrm>
            <a:off x="150688" y="5923434"/>
            <a:ext cx="8813800" cy="912812"/>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cxnSp>
        <p:nvCxnSpPr>
          <p:cNvPr id="12" name="Прямая соединительная линия 11"/>
          <p:cNvCxnSpPr/>
          <p:nvPr/>
        </p:nvCxnSpPr>
        <p:spPr>
          <a:xfrm>
            <a:off x="179388" y="1147764"/>
            <a:ext cx="273685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Прямая соединительная линия 26"/>
          <p:cNvCxnSpPr/>
          <p:nvPr/>
        </p:nvCxnSpPr>
        <p:spPr>
          <a:xfrm>
            <a:off x="2987675" y="1147764"/>
            <a:ext cx="27352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Прямая соединительная линия 27"/>
          <p:cNvCxnSpPr/>
          <p:nvPr/>
        </p:nvCxnSpPr>
        <p:spPr>
          <a:xfrm>
            <a:off x="5795963" y="1146176"/>
            <a:ext cx="319722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2" name="Picture 2" descr="C:\Users\Сергей\Desktop\СТАРТ2_results ООО НПП Система48\патент 2018_v3\патент_титул_269135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80347" y="1190625"/>
            <a:ext cx="3020766" cy="4214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7EBAAB19-8776-4550-9B87-9FC4BC5D1353}" type="slidenum">
              <a:rPr lang="ru-RU"/>
              <a:pPr>
                <a:defRPr/>
              </a:pPr>
              <a:t>2</a:t>
            </a:fld>
            <a:endParaRPr lang="ru-RU" dirty="0"/>
          </a:p>
        </p:txBody>
      </p:sp>
      <p:sp>
        <p:nvSpPr>
          <p:cNvPr id="17410" name="Прямоугольник 4"/>
          <p:cNvSpPr>
            <a:spLocks noChangeArrowheads="1"/>
          </p:cNvSpPr>
          <p:nvPr/>
        </p:nvSpPr>
        <p:spPr bwMode="auto">
          <a:xfrm>
            <a:off x="250825" y="476250"/>
            <a:ext cx="8497888" cy="6408738"/>
          </a:xfrm>
          <a:prstGeom prst="rect">
            <a:avLst/>
          </a:prstGeom>
          <a:noFill/>
          <a:ln w="9525">
            <a:noFill/>
            <a:miter lim="800000"/>
            <a:headEnd/>
            <a:tailEnd/>
          </a:ln>
        </p:spPr>
        <p:txBody>
          <a:bodyPr>
            <a:spAutoFit/>
          </a:bodyPr>
          <a:lstStyle/>
          <a:p>
            <a:pPr algn="ctr"/>
            <a:r>
              <a:rPr lang="de-DE">
                <a:latin typeface="Calibri" pitchFamily="34" charset="0"/>
              </a:rPr>
              <a:t>Es ist äußerst aktuell für eine Reihe von Industriezweigen, insbesondere in der Massenproduktion von Mahlkörpern für Bergbauaufbereitungsbetriebe und Zementwerke, von Laufkugeln der Wälzlager und von Ventilen in den Kraftölsystemen, unter anderem hoch widerstandsfähige Kugeln in den Rückschlagventilen</a:t>
            </a:r>
            <a:r>
              <a:rPr lang="ru-RU">
                <a:latin typeface="Calibri" pitchFamily="34" charset="0"/>
              </a:rPr>
              <a:t> </a:t>
            </a:r>
            <a:r>
              <a:rPr lang="de-DE">
                <a:latin typeface="Calibri" pitchFamily="34" charset="0"/>
              </a:rPr>
              <a:t>der Tiefpumpen für die Erdölförderung u.a., die kontinuierlich arbeitende energieeffiziente Ausrüstung, die die achsensymmetrische Erwärmung in die eingestellte Tiefe zur Wärmebehandlung</a:t>
            </a:r>
            <a:r>
              <a:rPr lang="de-DE"/>
              <a:t> </a:t>
            </a:r>
            <a:r>
              <a:rPr lang="de-DE">
                <a:latin typeface="Calibri" pitchFamily="34" charset="0"/>
              </a:rPr>
              <a:t>der kugelförmigen Werkstücke ohne Oxidation und Entcarbonisierung gewährleistet, zu entwickeln.</a:t>
            </a:r>
          </a:p>
          <a:p>
            <a:pPr algn="ctr"/>
            <a:endParaRPr lang="ru-RU">
              <a:latin typeface="Calibri" pitchFamily="34" charset="0"/>
            </a:endParaRPr>
          </a:p>
          <a:p>
            <a:pPr algn="ctr"/>
            <a:r>
              <a:rPr lang="de-DE">
                <a:latin typeface="Calibri" pitchFamily="34" charset="0"/>
              </a:rPr>
              <a:t>Dieser von Industrie gefragten Gesamtheit der Erwärmungseigenschaften entspricht am besten das Induktionsverfahren mit der unmittelbaren und Hochgeschwindigkeits-Umwandlung (Sekunden – Sekundenbruchteile) der elektrischen Energie in thermische Energie, das sich durch die einfache Regelung der Temperatur und der Wärmeeindringtiefe auszeichnet. Es lässt eine optimale Kombination der hohen Oberflächenhärte der Werkstücke (Kontaktwiderstandskraft) mit der relativ plastischen Kernzone (Abscherfestigkeit) nach dem Härten und dem Anlassen erhalten.</a:t>
            </a:r>
          </a:p>
          <a:p>
            <a:pPr algn="ctr"/>
            <a:endParaRPr lang="ru-RU">
              <a:latin typeface="Calibri" pitchFamily="34" charset="0"/>
            </a:endParaRPr>
          </a:p>
          <a:p>
            <a:pPr algn="ctr"/>
            <a:r>
              <a:rPr lang="de-DE">
                <a:latin typeface="Calibri" pitchFamily="34" charset="0"/>
              </a:rPr>
              <a:t>Aber bei allen bekannten Vorzügen</a:t>
            </a:r>
            <a:r>
              <a:rPr lang="ru-RU">
                <a:latin typeface="Calibri" pitchFamily="34" charset="0"/>
              </a:rPr>
              <a:t> </a:t>
            </a:r>
            <a:r>
              <a:rPr lang="de-DE">
                <a:latin typeface="Calibri" pitchFamily="34" charset="0"/>
              </a:rPr>
              <a:t>dieses Verfahrens ist seine Anwendbarkeit mit Versorgung der verlangten Achsensymmetrie der Erwärmung gegenwärtig in der Weltpraxis größtenteils auf die Werkstücke des stetigen oder dazu ähnlichen Schnitts beschränkt.</a:t>
            </a:r>
          </a:p>
          <a:p>
            <a:pPr algn="ctr"/>
            <a:r>
              <a:rPr lang="ru-RU">
                <a:latin typeface="Calibri" pitchFamily="34" charset="0"/>
              </a:rPr>
              <a:t> </a:t>
            </a:r>
          </a:p>
          <a:p>
            <a:pPr algn="ctr"/>
            <a:r>
              <a:rPr lang="de-DE">
                <a:latin typeface="Calibri" pitchFamily="34" charset="0"/>
              </a:rPr>
              <a:t>Zu verwirklichendes Projekt löst das erläuterte Problem</a:t>
            </a:r>
            <a:r>
              <a:rPr lang="ru-RU">
                <a:latin typeface="Calibri" pitchFamily="34" charset="0"/>
              </a:rPr>
              <a:t>. </a:t>
            </a:r>
          </a:p>
        </p:txBody>
      </p:sp>
      <p:sp>
        <p:nvSpPr>
          <p:cNvPr id="17411" name="Rectangle 5"/>
          <p:cNvSpPr>
            <a:spLocks noChangeArrowheads="1"/>
          </p:cNvSpPr>
          <p:nvPr/>
        </p:nvSpPr>
        <p:spPr bwMode="auto">
          <a:xfrm>
            <a:off x="3513138" y="-26988"/>
            <a:ext cx="1662112" cy="519113"/>
          </a:xfrm>
          <a:prstGeom prst="rect">
            <a:avLst/>
          </a:prstGeom>
          <a:noFill/>
          <a:ln w="9525">
            <a:noFill/>
            <a:miter lim="800000"/>
            <a:headEnd/>
            <a:tailEnd/>
          </a:ln>
        </p:spPr>
        <p:txBody>
          <a:bodyPr wrap="none">
            <a:spAutoFit/>
          </a:bodyPr>
          <a:lstStyle/>
          <a:p>
            <a:pPr algn="ctr"/>
            <a:r>
              <a:rPr lang="de-DE" sz="2800" b="1" u="sng">
                <a:latin typeface="Calibri" pitchFamily="34" charset="0"/>
              </a:rPr>
              <a:t>Einleitung</a:t>
            </a:r>
            <a:endParaRPr lang="ru-RU" sz="2800" b="1" u="sng">
              <a:latin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8" descr="campaign-458x346"/>
          <p:cNvPicPr>
            <a:picLocks noChangeAspect="1" noChangeArrowheads="1"/>
          </p:cNvPicPr>
          <p:nvPr/>
        </p:nvPicPr>
        <p:blipFill>
          <a:blip r:embed="rId2"/>
          <a:srcRect/>
          <a:stretch>
            <a:fillRect/>
          </a:stretch>
        </p:blipFill>
        <p:spPr bwMode="auto">
          <a:xfrm>
            <a:off x="107950" y="3068638"/>
            <a:ext cx="4860925" cy="3673475"/>
          </a:xfrm>
          <a:prstGeom prst="rect">
            <a:avLst/>
          </a:prstGeom>
          <a:noFill/>
          <a:ln w="9525">
            <a:noFill/>
            <a:miter lim="800000"/>
            <a:headEnd/>
            <a:tailEnd/>
          </a:ln>
        </p:spPr>
      </p:pic>
      <p:sp>
        <p:nvSpPr>
          <p:cNvPr id="18434" name="Rectangle 9"/>
          <p:cNvSpPr>
            <a:spLocks noChangeArrowheads="1"/>
          </p:cNvSpPr>
          <p:nvPr/>
        </p:nvSpPr>
        <p:spPr bwMode="auto">
          <a:xfrm>
            <a:off x="2397125" y="246063"/>
            <a:ext cx="4370388" cy="519112"/>
          </a:xfrm>
          <a:prstGeom prst="rect">
            <a:avLst/>
          </a:prstGeom>
          <a:noFill/>
          <a:ln w="9525">
            <a:noFill/>
            <a:miter lim="800000"/>
            <a:headEnd/>
            <a:tailEnd/>
          </a:ln>
        </p:spPr>
        <p:txBody>
          <a:bodyPr wrap="none">
            <a:spAutoFit/>
          </a:bodyPr>
          <a:lstStyle/>
          <a:p>
            <a:pPr algn="ctr"/>
            <a:r>
              <a:rPr lang="de-DE" altLang="ru-RU" sz="2800" b="1" u="sng">
                <a:latin typeface="Calibri" pitchFamily="34" charset="0"/>
              </a:rPr>
              <a:t>DIE AUFGABE</a:t>
            </a:r>
            <a:r>
              <a:rPr lang="en-US" altLang="ru-RU" sz="2800" b="1" u="sng">
                <a:latin typeface="Calibri" pitchFamily="34" charset="0"/>
              </a:rPr>
              <a:t> DES PROJEKTS</a:t>
            </a:r>
            <a:endParaRPr lang="ru-RU" altLang="ru-RU" sz="2800" b="1" u="sng">
              <a:latin typeface="Calibri" pitchFamily="34" charset="0"/>
            </a:endParaRPr>
          </a:p>
        </p:txBody>
      </p:sp>
      <p:sp>
        <p:nvSpPr>
          <p:cNvPr id="18435" name="Rectangle 11"/>
          <p:cNvSpPr>
            <a:spLocks noChangeArrowheads="1"/>
          </p:cNvSpPr>
          <p:nvPr/>
        </p:nvSpPr>
        <p:spPr bwMode="auto">
          <a:xfrm>
            <a:off x="-71438" y="908050"/>
            <a:ext cx="9323388" cy="2076450"/>
          </a:xfrm>
          <a:prstGeom prst="rect">
            <a:avLst/>
          </a:prstGeom>
          <a:noFill/>
          <a:ln w="9525">
            <a:noFill/>
            <a:miter lim="800000"/>
            <a:headEnd/>
            <a:tailEnd/>
          </a:ln>
        </p:spPr>
        <p:txBody>
          <a:bodyPr>
            <a:spAutoFit/>
          </a:bodyPr>
          <a:lstStyle/>
          <a:p>
            <a:pPr algn="ctr"/>
            <a:r>
              <a:rPr lang="de-DE" altLang="ru-RU" sz="2600" b="1">
                <a:latin typeface="Calibri" pitchFamily="34" charset="0"/>
              </a:rPr>
              <a:t>Die Kommerzialisierung </a:t>
            </a:r>
            <a:r>
              <a:rPr lang="de-DE" altLang="ru-RU" sz="2600">
                <a:latin typeface="Calibri" pitchFamily="34" charset="0"/>
              </a:rPr>
              <a:t>der innovativen Technologie</a:t>
            </a:r>
            <a:r>
              <a:rPr lang="ru-RU" altLang="ru-RU" sz="2600">
                <a:latin typeface="Calibri" pitchFamily="34" charset="0"/>
              </a:rPr>
              <a:t>,</a:t>
            </a:r>
            <a:r>
              <a:rPr lang="de-DE" altLang="ru-RU" sz="2600">
                <a:latin typeface="Calibri" pitchFamily="34" charset="0"/>
              </a:rPr>
              <a:t> die </a:t>
            </a:r>
            <a:r>
              <a:rPr lang="de-DE" sz="2600">
                <a:latin typeface="Calibri" pitchFamily="34" charset="0"/>
              </a:rPr>
              <a:t>die gehobene Oberflächenhärte, die Stärke, die </a:t>
            </a:r>
            <a:r>
              <a:rPr lang="de-DE" altLang="ru-RU" sz="2600">
                <a:latin typeface="Calibri" pitchFamily="34" charset="0"/>
              </a:rPr>
              <a:t>Abnutzungsfestigkeit </a:t>
            </a:r>
            <a:r>
              <a:rPr lang="de-DE" altLang="ru-RU" sz="2600" b="1">
                <a:latin typeface="Calibri" pitchFamily="34" charset="0"/>
              </a:rPr>
              <a:t>der Metallkugeln</a:t>
            </a:r>
            <a:r>
              <a:rPr lang="de-DE" altLang="ru-RU" sz="2600">
                <a:latin typeface="Calibri" pitchFamily="34" charset="0"/>
              </a:rPr>
              <a:t> zu</a:t>
            </a:r>
            <a:r>
              <a:rPr lang="ru-RU" altLang="ru-RU" sz="2600">
                <a:latin typeface="Calibri" pitchFamily="34" charset="0"/>
              </a:rPr>
              <a:t>s</a:t>
            </a:r>
            <a:r>
              <a:rPr lang="de-DE" altLang="ru-RU" sz="2600">
                <a:latin typeface="Calibri" pitchFamily="34" charset="0"/>
              </a:rPr>
              <a:t>ammen mit ihre</a:t>
            </a:r>
            <a:r>
              <a:rPr lang="ru-RU" altLang="ru-RU" sz="2600">
                <a:latin typeface="Calibri" pitchFamily="34" charset="0"/>
              </a:rPr>
              <a:t>r</a:t>
            </a:r>
            <a:r>
              <a:rPr lang="de-DE" altLang="ru-RU" sz="2600">
                <a:latin typeface="Calibri" pitchFamily="34" charset="0"/>
              </a:rPr>
              <a:t> Selbstkostensenkung</a:t>
            </a:r>
            <a:r>
              <a:rPr lang="de-DE" sz="2600">
                <a:latin typeface="Calibri" pitchFamily="34" charset="0"/>
              </a:rPr>
              <a:t> </a:t>
            </a:r>
            <a:r>
              <a:rPr lang="de-DE" altLang="ru-RU" sz="2600">
                <a:latin typeface="Calibri" pitchFamily="34" charset="0"/>
              </a:rPr>
              <a:t>erzielen </a:t>
            </a:r>
            <a:r>
              <a:rPr lang="ru-RU" altLang="ru-RU" sz="2600">
                <a:latin typeface="Calibri" pitchFamily="34" charset="0"/>
              </a:rPr>
              <a:t>l</a:t>
            </a:r>
            <a:r>
              <a:rPr lang="de-DE" altLang="ru-RU" sz="2600">
                <a:latin typeface="Calibri" pitchFamily="34" charset="0"/>
              </a:rPr>
              <a:t>ässt</a:t>
            </a:r>
            <a:r>
              <a:rPr lang="ru-RU" altLang="ru-RU" sz="2600">
                <a:latin typeface="Calibri" pitchFamily="34" charset="0"/>
              </a:rPr>
              <a:t>.</a:t>
            </a:r>
            <a:endParaRPr lang="de-DE" altLang="ru-RU" sz="2600">
              <a:latin typeface="Calibri" pitchFamily="34" charset="0"/>
            </a:endParaRPr>
          </a:p>
          <a:p>
            <a:pPr algn="ctr"/>
            <a:r>
              <a:rPr lang="de-DE" altLang="ru-RU" sz="2600" b="1">
                <a:latin typeface="Calibri" pitchFamily="34" charset="0"/>
              </a:rPr>
              <a:t>Produkt</a:t>
            </a:r>
            <a:r>
              <a:rPr lang="ru-RU" altLang="ru-RU" sz="2600" b="1">
                <a:latin typeface="Calibri" pitchFamily="34" charset="0"/>
              </a:rPr>
              <a:t> - </a:t>
            </a:r>
            <a:r>
              <a:rPr lang="de-DE" altLang="ru-RU" sz="2600" b="1">
                <a:latin typeface="Calibri" pitchFamily="34" charset="0"/>
              </a:rPr>
              <a:t>Technologie</a:t>
            </a:r>
            <a:endParaRPr lang="ru-RU" altLang="ru-RU" sz="2600" b="1">
              <a:latin typeface="Calibri" pitchFamily="34" charset="0"/>
            </a:endParaRPr>
          </a:p>
        </p:txBody>
      </p:sp>
      <p:sp>
        <p:nvSpPr>
          <p:cNvPr id="2" name="Номер слайда 1"/>
          <p:cNvSpPr>
            <a:spLocks noGrp="1"/>
          </p:cNvSpPr>
          <p:nvPr>
            <p:ph type="sldNum" sz="quarter" idx="12"/>
          </p:nvPr>
        </p:nvSpPr>
        <p:spPr/>
        <p:txBody>
          <a:bodyPr/>
          <a:lstStyle/>
          <a:p>
            <a:pPr>
              <a:defRPr/>
            </a:pPr>
            <a:fld id="{329247FD-1AC4-4BB4-9292-190DC2AF45F5}" type="slidenum">
              <a:rPr lang="ru-RU"/>
              <a:pPr>
                <a:defRPr/>
              </a:pPr>
              <a:t>3</a:t>
            </a:fld>
            <a:endParaRPr lang="ru-RU" dirty="0"/>
          </a:p>
        </p:txBody>
      </p:sp>
      <p:sp>
        <p:nvSpPr>
          <p:cNvPr id="3" name="Прямоугольник 2"/>
          <p:cNvSpPr/>
          <p:nvPr/>
        </p:nvSpPr>
        <p:spPr>
          <a:xfrm>
            <a:off x="2771775" y="2565400"/>
            <a:ext cx="3816350" cy="3587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18438" name="Picture 8"/>
          <p:cNvPicPr>
            <a:picLocks noChangeAspect="1" noChangeArrowheads="1"/>
          </p:cNvPicPr>
          <p:nvPr/>
        </p:nvPicPr>
        <p:blipFill>
          <a:blip r:embed="rId3"/>
          <a:srcRect/>
          <a:stretch>
            <a:fillRect/>
          </a:stretch>
        </p:blipFill>
        <p:spPr bwMode="auto">
          <a:xfrm>
            <a:off x="4535488" y="3644900"/>
            <a:ext cx="4608512" cy="2673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Прямоугольник 15"/>
          <p:cNvSpPr/>
          <p:nvPr/>
        </p:nvSpPr>
        <p:spPr>
          <a:xfrm>
            <a:off x="539750" y="835025"/>
            <a:ext cx="2347913" cy="1563688"/>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29456" name="AutoShape 122"/>
          <p:cNvSpPr>
            <a:spLocks noChangeAspect="1" noChangeArrowheads="1" noTextEdit="1"/>
          </p:cNvSpPr>
          <p:nvPr/>
        </p:nvSpPr>
        <p:spPr bwMode="auto">
          <a:xfrm>
            <a:off x="-36513" y="4764088"/>
            <a:ext cx="9145588" cy="1978025"/>
          </a:xfrm>
          <a:prstGeom prst="rect">
            <a:avLst/>
          </a:prstGeom>
          <a:noFill/>
          <a:ln w="9525">
            <a:noFill/>
            <a:miter lim="800000"/>
            <a:headEnd/>
            <a:tailEnd/>
          </a:ln>
        </p:spPr>
        <p:txBody>
          <a:bodyPr/>
          <a:lstStyle/>
          <a:p>
            <a:endParaRPr lang="ru-RU"/>
          </a:p>
        </p:txBody>
      </p:sp>
      <p:sp>
        <p:nvSpPr>
          <p:cNvPr id="5" name="Номер слайда 4"/>
          <p:cNvSpPr>
            <a:spLocks noGrp="1"/>
          </p:cNvSpPr>
          <p:nvPr>
            <p:ph type="sldNum" sz="quarter" idx="12"/>
          </p:nvPr>
        </p:nvSpPr>
        <p:spPr>
          <a:xfrm>
            <a:off x="6553200" y="6337300"/>
            <a:ext cx="2133600" cy="476250"/>
          </a:xfrm>
        </p:spPr>
        <p:txBody>
          <a:bodyPr/>
          <a:lstStyle/>
          <a:p>
            <a:pPr>
              <a:defRPr/>
            </a:pPr>
            <a:fld id="{249EAE17-6A67-424C-8691-035F9CF85A67}" type="slidenum">
              <a:rPr lang="ru-RU" altLang="ru-RU" smtClean="0"/>
              <a:pPr>
                <a:defRPr/>
              </a:pPr>
              <a:t>4</a:t>
            </a:fld>
            <a:endParaRPr lang="ru-RU" altLang="ru-RU" dirty="0"/>
          </a:p>
        </p:txBody>
      </p:sp>
      <p:sp>
        <p:nvSpPr>
          <p:cNvPr id="29458" name="Rectangle 9"/>
          <p:cNvSpPr>
            <a:spLocks noChangeArrowheads="1"/>
          </p:cNvSpPr>
          <p:nvPr/>
        </p:nvSpPr>
        <p:spPr bwMode="auto">
          <a:xfrm>
            <a:off x="2152650" y="-100013"/>
            <a:ext cx="4892675" cy="519113"/>
          </a:xfrm>
          <a:prstGeom prst="rect">
            <a:avLst/>
          </a:prstGeom>
          <a:noFill/>
          <a:ln w="9525">
            <a:noFill/>
            <a:miter lim="800000"/>
            <a:headEnd/>
            <a:tailEnd/>
          </a:ln>
        </p:spPr>
        <p:txBody>
          <a:bodyPr wrap="none">
            <a:spAutoFit/>
          </a:bodyPr>
          <a:lstStyle/>
          <a:p>
            <a:pPr algn="ctr"/>
            <a:r>
              <a:rPr lang="de-DE" altLang="ru-RU" sz="2800" b="1" u="sng">
                <a:latin typeface="Calibri" pitchFamily="34" charset="0"/>
              </a:rPr>
              <a:t>BENUTZER DER METALLKUGELN</a:t>
            </a:r>
            <a:endParaRPr lang="ru-RU" altLang="ru-RU" sz="2800" b="1" u="sng">
              <a:latin typeface="Calibri" pitchFamily="34" charset="0"/>
            </a:endParaRPr>
          </a:p>
        </p:txBody>
      </p:sp>
      <p:sp>
        <p:nvSpPr>
          <p:cNvPr id="77" name="Прямоугольник 76"/>
          <p:cNvSpPr/>
          <p:nvPr/>
        </p:nvSpPr>
        <p:spPr>
          <a:xfrm>
            <a:off x="179388" y="423863"/>
            <a:ext cx="8856662" cy="4127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altLang="ru-RU" sz="1600">
                <a:solidFill>
                  <a:schemeClr val="tx1"/>
                </a:solidFill>
              </a:rPr>
              <a:t>Eisenerzaufbereitung in</a:t>
            </a:r>
            <a:r>
              <a:rPr lang="ru-RU" altLang="ru-RU" sz="1600">
                <a:solidFill>
                  <a:schemeClr val="tx1"/>
                </a:solidFill>
              </a:rPr>
              <a:t> </a:t>
            </a:r>
            <a:r>
              <a:rPr lang="de-DE" altLang="ru-RU" sz="1600">
                <a:solidFill>
                  <a:schemeClr val="tx1"/>
                </a:solidFill>
              </a:rPr>
              <a:t>der Metallurgie</a:t>
            </a:r>
            <a:r>
              <a:rPr lang="ru-RU" altLang="ru-RU" sz="1600">
                <a:solidFill>
                  <a:schemeClr val="tx1"/>
                </a:solidFill>
              </a:rPr>
              <a:t> (</a:t>
            </a:r>
            <a:r>
              <a:rPr lang="de-DE" altLang="ru-RU" sz="1600">
                <a:solidFill>
                  <a:schemeClr val="tx1"/>
                </a:solidFill>
              </a:rPr>
              <a:t>Mahlkugeln in den Kugelmühlen</a:t>
            </a:r>
            <a:r>
              <a:rPr lang="ru-RU" altLang="ru-RU" sz="1600">
                <a:solidFill>
                  <a:schemeClr val="tx1"/>
                </a:solidFill>
              </a:rPr>
              <a:t>)</a:t>
            </a:r>
          </a:p>
        </p:txBody>
      </p:sp>
      <p:pic>
        <p:nvPicPr>
          <p:cNvPr id="29460" name="Picture 138"/>
          <p:cNvPicPr>
            <a:picLocks noChangeAspect="1" noChangeArrowheads="1"/>
          </p:cNvPicPr>
          <p:nvPr/>
        </p:nvPicPr>
        <p:blipFill>
          <a:blip r:embed="rId3"/>
          <a:srcRect/>
          <a:stretch>
            <a:fillRect/>
          </a:stretch>
        </p:blipFill>
        <p:spPr bwMode="auto">
          <a:xfrm>
            <a:off x="6372225" y="2565400"/>
            <a:ext cx="2346325" cy="1543050"/>
          </a:xfrm>
          <a:prstGeom prst="rect">
            <a:avLst/>
          </a:prstGeom>
          <a:noFill/>
          <a:ln w="9525">
            <a:noFill/>
            <a:miter lim="800000"/>
            <a:headEnd/>
            <a:tailEnd/>
          </a:ln>
        </p:spPr>
      </p:pic>
      <p:pic>
        <p:nvPicPr>
          <p:cNvPr id="29461" name="Picture 458"/>
          <p:cNvPicPr>
            <a:picLocks noChangeAspect="1" noChangeArrowheads="1"/>
          </p:cNvPicPr>
          <p:nvPr/>
        </p:nvPicPr>
        <p:blipFill>
          <a:blip r:embed="rId4"/>
          <a:srcRect/>
          <a:stretch>
            <a:fillRect/>
          </a:stretch>
        </p:blipFill>
        <p:spPr bwMode="auto">
          <a:xfrm>
            <a:off x="6384925" y="885825"/>
            <a:ext cx="2347913" cy="1447800"/>
          </a:xfrm>
          <a:prstGeom prst="rect">
            <a:avLst/>
          </a:prstGeom>
          <a:noFill/>
          <a:ln w="9525">
            <a:noFill/>
            <a:miter lim="800000"/>
            <a:headEnd/>
            <a:tailEnd/>
          </a:ln>
        </p:spPr>
      </p:pic>
      <p:sp>
        <p:nvSpPr>
          <p:cNvPr id="36" name="Прямоугольник 35"/>
          <p:cNvSpPr/>
          <p:nvPr/>
        </p:nvSpPr>
        <p:spPr>
          <a:xfrm>
            <a:off x="6400800" y="836613"/>
            <a:ext cx="2354263" cy="1571625"/>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8" name="Прямоугольник 37"/>
          <p:cNvSpPr/>
          <p:nvPr/>
        </p:nvSpPr>
        <p:spPr>
          <a:xfrm>
            <a:off x="6400800" y="2544763"/>
            <a:ext cx="2341563" cy="1563687"/>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1" name="Прямоугольник 40"/>
          <p:cNvSpPr/>
          <p:nvPr/>
        </p:nvSpPr>
        <p:spPr>
          <a:xfrm>
            <a:off x="395288" y="4119563"/>
            <a:ext cx="8497887" cy="492125"/>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altLang="ru-RU" sz="1600" dirty="0">
              <a:solidFill>
                <a:schemeClr val="tx1"/>
              </a:solidFill>
            </a:endParaRPr>
          </a:p>
        </p:txBody>
      </p:sp>
      <p:sp>
        <p:nvSpPr>
          <p:cNvPr id="29465" name="Rectangle 125"/>
          <p:cNvSpPr>
            <a:spLocks noChangeArrowheads="1"/>
          </p:cNvSpPr>
          <p:nvPr/>
        </p:nvSpPr>
        <p:spPr bwMode="auto">
          <a:xfrm>
            <a:off x="533400" y="4119563"/>
            <a:ext cx="8610600" cy="488950"/>
          </a:xfrm>
          <a:prstGeom prst="rect">
            <a:avLst/>
          </a:prstGeom>
          <a:noFill/>
          <a:ln w="9525">
            <a:noFill/>
            <a:miter lim="800000"/>
            <a:headEnd/>
            <a:tailEnd/>
          </a:ln>
        </p:spPr>
        <p:txBody>
          <a:bodyPr lIns="0" tIns="0" rIns="0" bIns="0">
            <a:spAutoFit/>
          </a:bodyPr>
          <a:lstStyle/>
          <a:p>
            <a:pPr algn="ctr"/>
            <a:r>
              <a:rPr lang="de-DE" altLang="ru-RU" sz="1600">
                <a:latin typeface="Calibri" pitchFamily="34" charset="0"/>
              </a:rPr>
              <a:t>Das Baugewerbe</a:t>
            </a:r>
            <a:r>
              <a:rPr lang="ru-RU" altLang="ru-RU" sz="1600">
                <a:latin typeface="Calibri" pitchFamily="34" charset="0"/>
              </a:rPr>
              <a:t>:</a:t>
            </a:r>
            <a:r>
              <a:rPr lang="de-DE" altLang="ru-RU" sz="1600">
                <a:latin typeface="Calibri" pitchFamily="34" charset="0"/>
              </a:rPr>
              <a:t> </a:t>
            </a:r>
            <a:r>
              <a:rPr lang="ru-RU" altLang="ru-RU" sz="1600">
                <a:latin typeface="Calibri" pitchFamily="34" charset="0"/>
              </a:rPr>
              <a:t> </a:t>
            </a:r>
            <a:r>
              <a:rPr lang="de-DE" altLang="ru-RU" sz="1600">
                <a:latin typeface="Calibri" pitchFamily="34" charset="0"/>
              </a:rPr>
              <a:t>die Her</a:t>
            </a:r>
            <a:r>
              <a:rPr lang="ru-RU" altLang="ru-RU" sz="1600">
                <a:latin typeface="Calibri" pitchFamily="34" charset="0"/>
              </a:rPr>
              <a:t>s</a:t>
            </a:r>
            <a:r>
              <a:rPr lang="de-DE" altLang="ru-RU" sz="1600">
                <a:latin typeface="Calibri" pitchFamily="34" charset="0"/>
              </a:rPr>
              <a:t>tellung von Silikat</a:t>
            </a:r>
            <a:r>
              <a:rPr lang="ru-RU" altLang="ru-RU" sz="1600">
                <a:latin typeface="Calibri" pitchFamily="34" charset="0"/>
              </a:rPr>
              <a:t>, Z</a:t>
            </a:r>
            <a:r>
              <a:rPr lang="de-DE" altLang="ru-RU" sz="1600">
                <a:latin typeface="Calibri" pitchFamily="34" charset="0"/>
              </a:rPr>
              <a:t>ement</a:t>
            </a:r>
            <a:r>
              <a:rPr lang="ru-RU" altLang="ru-RU" sz="1600">
                <a:latin typeface="Calibri" pitchFamily="34" charset="0"/>
              </a:rPr>
              <a:t> </a:t>
            </a:r>
          </a:p>
          <a:p>
            <a:pPr algn="ctr"/>
            <a:r>
              <a:rPr lang="ru-RU" altLang="ru-RU" sz="1600">
                <a:latin typeface="Calibri" pitchFamily="34" charset="0"/>
              </a:rPr>
              <a:t>(</a:t>
            </a:r>
            <a:r>
              <a:rPr lang="de-DE" altLang="ru-RU" sz="1600">
                <a:latin typeface="Calibri" pitchFamily="34" charset="0"/>
              </a:rPr>
              <a:t>die Vermahlung von Klinker mit Mahlkugeln in den Kugelmühlen</a:t>
            </a:r>
            <a:r>
              <a:rPr lang="ru-RU" altLang="ru-RU" sz="1600">
                <a:latin typeface="Calibri" pitchFamily="34" charset="0"/>
              </a:rPr>
              <a:t>)</a:t>
            </a:r>
          </a:p>
        </p:txBody>
      </p:sp>
      <p:sp>
        <p:nvSpPr>
          <p:cNvPr id="29466" name="Rectangle 127"/>
          <p:cNvSpPr>
            <a:spLocks noChangeArrowheads="1"/>
          </p:cNvSpPr>
          <p:nvPr/>
        </p:nvSpPr>
        <p:spPr bwMode="auto">
          <a:xfrm>
            <a:off x="3641725" y="2986088"/>
            <a:ext cx="68263" cy="361950"/>
          </a:xfrm>
          <a:prstGeom prst="rect">
            <a:avLst/>
          </a:prstGeom>
          <a:noFill/>
          <a:ln w="9525">
            <a:noFill/>
            <a:miter lim="800000"/>
            <a:headEnd/>
            <a:tailEnd/>
          </a:ln>
        </p:spPr>
        <p:txBody>
          <a:bodyPr wrap="none" lIns="0" tIns="0" rIns="0" bIns="0">
            <a:spAutoFit/>
          </a:bodyPr>
          <a:lstStyle/>
          <a:p>
            <a:r>
              <a:rPr lang="ru-RU" altLang="ru-RU" sz="2000">
                <a:solidFill>
                  <a:srgbClr val="000000"/>
                </a:solidFill>
                <a:latin typeface="Calibri" pitchFamily="34" charset="0"/>
              </a:rPr>
              <a:t> </a:t>
            </a:r>
            <a:endParaRPr lang="ru-RU" altLang="ru-RU" sz="1600">
              <a:latin typeface="Calibri" pitchFamily="34" charset="0"/>
            </a:endParaRPr>
          </a:p>
        </p:txBody>
      </p:sp>
      <p:grpSp>
        <p:nvGrpSpPr>
          <p:cNvPr id="29467" name="Группа 6"/>
          <p:cNvGrpSpPr>
            <a:grpSpLocks/>
          </p:cNvGrpSpPr>
          <p:nvPr/>
        </p:nvGrpSpPr>
        <p:grpSpPr bwMode="auto">
          <a:xfrm>
            <a:off x="3249613" y="1300163"/>
            <a:ext cx="2749550" cy="2074862"/>
            <a:chOff x="3557191" y="2949575"/>
            <a:chExt cx="2166937" cy="1582738"/>
          </a:xfrm>
        </p:grpSpPr>
        <p:pic>
          <p:nvPicPr>
            <p:cNvPr id="29498" name="Picture 135"/>
            <p:cNvPicPr>
              <a:picLocks noChangeAspect="1" noChangeArrowheads="1"/>
            </p:cNvPicPr>
            <p:nvPr/>
          </p:nvPicPr>
          <p:blipFill>
            <a:blip r:embed="rId5"/>
            <a:srcRect/>
            <a:stretch>
              <a:fillRect/>
            </a:stretch>
          </p:blipFill>
          <p:spPr bwMode="auto">
            <a:xfrm>
              <a:off x="3557191" y="2949575"/>
              <a:ext cx="2166937" cy="1582738"/>
            </a:xfrm>
            <a:prstGeom prst="rect">
              <a:avLst/>
            </a:prstGeom>
            <a:noFill/>
            <a:ln w="9525">
              <a:noFill/>
              <a:miter lim="800000"/>
              <a:headEnd/>
              <a:tailEnd/>
            </a:ln>
          </p:spPr>
        </p:pic>
        <p:sp>
          <p:nvSpPr>
            <p:cNvPr id="31" name="Равнобедренный треугольник 30"/>
            <p:cNvSpPr/>
            <p:nvPr/>
          </p:nvSpPr>
          <p:spPr>
            <a:xfrm rot="19510114">
              <a:off x="4849596" y="3363727"/>
              <a:ext cx="436641" cy="97725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29500" name="Picture 136"/>
            <p:cNvPicPr>
              <a:picLocks noChangeAspect="1" noChangeArrowheads="1"/>
            </p:cNvPicPr>
            <p:nvPr/>
          </p:nvPicPr>
          <p:blipFill>
            <a:blip r:embed="rId6"/>
            <a:srcRect/>
            <a:stretch>
              <a:fillRect/>
            </a:stretch>
          </p:blipFill>
          <p:spPr bwMode="auto">
            <a:xfrm>
              <a:off x="4732764" y="3812758"/>
              <a:ext cx="844904" cy="599257"/>
            </a:xfrm>
            <a:prstGeom prst="rect">
              <a:avLst/>
            </a:prstGeom>
            <a:noFill/>
            <a:ln w="9525">
              <a:noFill/>
              <a:miter lim="800000"/>
              <a:headEnd/>
              <a:tailEnd/>
            </a:ln>
          </p:spPr>
        </p:pic>
      </p:grpSp>
      <p:sp>
        <p:nvSpPr>
          <p:cNvPr id="39" name="Прямоугольник 38"/>
          <p:cNvSpPr/>
          <p:nvPr/>
        </p:nvSpPr>
        <p:spPr>
          <a:xfrm>
            <a:off x="3249613" y="1300163"/>
            <a:ext cx="2762250" cy="2160587"/>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26" name="Стрелка вправо 25"/>
          <p:cNvSpPr/>
          <p:nvPr/>
        </p:nvSpPr>
        <p:spPr>
          <a:xfrm>
            <a:off x="2916238" y="1516063"/>
            <a:ext cx="315912" cy="358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52" name="Стрелка вправо 51"/>
          <p:cNvSpPr/>
          <p:nvPr/>
        </p:nvSpPr>
        <p:spPr>
          <a:xfrm>
            <a:off x="2916238" y="2884488"/>
            <a:ext cx="315912" cy="388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57" name="Стрелка вправо 56"/>
          <p:cNvSpPr/>
          <p:nvPr/>
        </p:nvSpPr>
        <p:spPr>
          <a:xfrm>
            <a:off x="6011863" y="1528763"/>
            <a:ext cx="360362" cy="346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58" name="Стрелка вправо 57"/>
          <p:cNvSpPr/>
          <p:nvPr/>
        </p:nvSpPr>
        <p:spPr>
          <a:xfrm>
            <a:off x="6011863" y="2884488"/>
            <a:ext cx="360362" cy="3889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cxnSp>
        <p:nvCxnSpPr>
          <p:cNvPr id="28" name="Прямая соединительная линия 27"/>
          <p:cNvCxnSpPr/>
          <p:nvPr/>
        </p:nvCxnSpPr>
        <p:spPr>
          <a:xfrm>
            <a:off x="395288" y="2449513"/>
            <a:ext cx="2854325" cy="7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2" name="Прямая соединительная линия 61"/>
          <p:cNvCxnSpPr/>
          <p:nvPr/>
        </p:nvCxnSpPr>
        <p:spPr>
          <a:xfrm>
            <a:off x="6011863" y="2449513"/>
            <a:ext cx="2876550" cy="793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4" name="Прямая соединительная линия 63"/>
          <p:cNvCxnSpPr/>
          <p:nvPr/>
        </p:nvCxnSpPr>
        <p:spPr>
          <a:xfrm flipH="1">
            <a:off x="395288" y="2454275"/>
            <a:ext cx="4762" cy="16652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6" name="Прямая соединительная линия 65"/>
          <p:cNvCxnSpPr/>
          <p:nvPr/>
        </p:nvCxnSpPr>
        <p:spPr>
          <a:xfrm flipH="1">
            <a:off x="8888413" y="2452688"/>
            <a:ext cx="4762" cy="1665287"/>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29477" name="Picture 1603" descr="C:\Users\Сергей\Desktop\auto_12-10-21_0_b6fbf_872f613e_XXL.jpg"/>
          <p:cNvPicPr>
            <a:picLocks noChangeAspect="1" noChangeArrowheads="1"/>
          </p:cNvPicPr>
          <p:nvPr/>
        </p:nvPicPr>
        <p:blipFill>
          <a:blip r:embed="rId7"/>
          <a:srcRect/>
          <a:stretch>
            <a:fillRect/>
          </a:stretch>
        </p:blipFill>
        <p:spPr bwMode="auto">
          <a:xfrm>
            <a:off x="549275" y="849313"/>
            <a:ext cx="2319338" cy="1546225"/>
          </a:xfrm>
          <a:prstGeom prst="rect">
            <a:avLst/>
          </a:prstGeom>
          <a:noFill/>
          <a:ln w="9525">
            <a:noFill/>
            <a:miter lim="800000"/>
            <a:headEnd/>
            <a:tailEnd/>
          </a:ln>
        </p:spPr>
      </p:pic>
      <p:pic>
        <p:nvPicPr>
          <p:cNvPr id="29478" name="Picture 1604" descr="C:\Users\Сергей\Desktop\a7a0136bf2fdc3bc3a23d8991b61b5e7.jpeg"/>
          <p:cNvPicPr>
            <a:picLocks noChangeAspect="1" noChangeArrowheads="1"/>
          </p:cNvPicPr>
          <p:nvPr/>
        </p:nvPicPr>
        <p:blipFill>
          <a:blip r:embed="rId8"/>
          <a:srcRect/>
          <a:stretch>
            <a:fillRect/>
          </a:stretch>
        </p:blipFill>
        <p:spPr bwMode="auto">
          <a:xfrm>
            <a:off x="549275" y="2544763"/>
            <a:ext cx="2338388" cy="1574800"/>
          </a:xfrm>
          <a:prstGeom prst="rect">
            <a:avLst/>
          </a:prstGeom>
          <a:noFill/>
          <a:ln w="9525">
            <a:noFill/>
            <a:miter lim="800000"/>
            <a:headEnd/>
            <a:tailEnd/>
          </a:ln>
        </p:spPr>
      </p:pic>
      <p:sp>
        <p:nvSpPr>
          <p:cNvPr id="37" name="Прямоугольник 36"/>
          <p:cNvSpPr/>
          <p:nvPr/>
        </p:nvSpPr>
        <p:spPr>
          <a:xfrm>
            <a:off x="539750" y="2544763"/>
            <a:ext cx="2346325" cy="1563687"/>
          </a:xfrm>
          <a:prstGeom prst="rect">
            <a:avLst/>
          </a:prstGeom>
          <a:solidFill>
            <a:schemeClr val="bg1">
              <a:alpha val="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56" name="Прямоугольник 55"/>
          <p:cNvSpPr/>
          <p:nvPr/>
        </p:nvSpPr>
        <p:spPr>
          <a:xfrm>
            <a:off x="4745038" y="2436813"/>
            <a:ext cx="1068387" cy="781050"/>
          </a:xfrm>
          <a:prstGeom prst="rect">
            <a:avLst/>
          </a:prstGeom>
          <a:solidFill>
            <a:schemeClr val="bg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solidFill>
                <a:srgbClr val="FF0000"/>
              </a:solidFill>
            </a:endParaRPr>
          </a:p>
        </p:txBody>
      </p:sp>
      <p:sp>
        <p:nvSpPr>
          <p:cNvPr id="49" name="Скругленный прямоугольник 13"/>
          <p:cNvSpPr/>
          <p:nvPr/>
        </p:nvSpPr>
        <p:spPr>
          <a:xfrm>
            <a:off x="6156325" y="5246688"/>
            <a:ext cx="2736850" cy="1512887"/>
          </a:xfrm>
          <a:prstGeom prst="roundRect">
            <a:avLst/>
          </a:prstGeom>
          <a:solidFill>
            <a:schemeClr val="tx2">
              <a:lumMod val="20000"/>
              <a:lumOff val="80000"/>
            </a:schemeClr>
          </a:solidFill>
          <a:ln>
            <a:solidFill>
              <a:schemeClr val="tx2"/>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50" name="Скругленный прямоугольник 49"/>
          <p:cNvSpPr/>
          <p:nvPr/>
        </p:nvSpPr>
        <p:spPr>
          <a:xfrm>
            <a:off x="323850" y="5248275"/>
            <a:ext cx="2736850" cy="1512888"/>
          </a:xfrm>
          <a:prstGeom prst="roundRect">
            <a:avLst/>
          </a:prstGeom>
          <a:solidFill>
            <a:schemeClr val="tx2">
              <a:lumMod val="20000"/>
              <a:lumOff val="80000"/>
            </a:schemeClr>
          </a:solidFill>
          <a:ln>
            <a:solidFill>
              <a:schemeClr val="tx2"/>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ru-RU" dirty="0"/>
          </a:p>
        </p:txBody>
      </p:sp>
      <p:sp>
        <p:nvSpPr>
          <p:cNvPr id="51" name="Прямоугольник 50"/>
          <p:cNvSpPr/>
          <p:nvPr/>
        </p:nvSpPr>
        <p:spPr>
          <a:xfrm>
            <a:off x="323850" y="4673600"/>
            <a:ext cx="2736850" cy="7175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a:solidFill>
                  <a:schemeClr val="tx1"/>
                </a:solidFill>
              </a:rPr>
              <a:t>       </a:t>
            </a:r>
            <a:r>
              <a:rPr lang="de-DE" sz="1600">
                <a:solidFill>
                  <a:schemeClr val="tx1"/>
                </a:solidFill>
              </a:rPr>
              <a:t>Laufkugeln</a:t>
            </a:r>
            <a:endParaRPr lang="en-US" sz="1600">
              <a:solidFill>
                <a:schemeClr val="tx1"/>
              </a:solidFill>
            </a:endParaRPr>
          </a:p>
        </p:txBody>
      </p:sp>
      <p:sp>
        <p:nvSpPr>
          <p:cNvPr id="54" name="Прямоугольник 53"/>
          <p:cNvSpPr/>
          <p:nvPr/>
        </p:nvSpPr>
        <p:spPr>
          <a:xfrm>
            <a:off x="6264275" y="4673600"/>
            <a:ext cx="2519363" cy="7175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400">
                <a:solidFill>
                  <a:schemeClr val="tx1"/>
                </a:solidFill>
              </a:rPr>
              <a:t> </a:t>
            </a:r>
            <a:r>
              <a:rPr lang="de-DE" sz="1400">
                <a:solidFill>
                  <a:schemeClr val="tx1"/>
                </a:solidFill>
              </a:rPr>
              <a:t>                        Erdölförderung</a:t>
            </a:r>
            <a:endParaRPr lang="ru-RU" sz="1400">
              <a:solidFill>
                <a:schemeClr val="tx1"/>
              </a:solidFill>
            </a:endParaRPr>
          </a:p>
          <a:p>
            <a:pPr algn="r">
              <a:defRPr/>
            </a:pPr>
            <a:r>
              <a:rPr lang="ru-RU" sz="1400">
                <a:solidFill>
                  <a:schemeClr val="tx1"/>
                </a:solidFill>
              </a:rPr>
              <a:t>            </a:t>
            </a:r>
            <a:r>
              <a:rPr lang="en-US" sz="1400">
                <a:solidFill>
                  <a:schemeClr val="tx1"/>
                </a:solidFill>
              </a:rPr>
              <a:t> (</a:t>
            </a:r>
            <a:r>
              <a:rPr lang="de-DE" sz="1400">
                <a:solidFill>
                  <a:schemeClr val="tx1"/>
                </a:solidFill>
              </a:rPr>
              <a:t>Rückschlagventile</a:t>
            </a:r>
          </a:p>
          <a:p>
            <a:pPr algn="r">
              <a:defRPr/>
            </a:pPr>
            <a:r>
              <a:rPr lang="ru-RU" sz="1400">
                <a:solidFill>
                  <a:schemeClr val="tx1"/>
                </a:solidFill>
              </a:rPr>
              <a:t> </a:t>
            </a:r>
            <a:r>
              <a:rPr lang="de-DE" sz="1400">
                <a:solidFill>
                  <a:schemeClr val="tx1"/>
                </a:solidFill>
              </a:rPr>
              <a:t>der Tiefpumpen </a:t>
            </a:r>
            <a:r>
              <a:rPr lang="ru-RU" sz="1400">
                <a:solidFill>
                  <a:schemeClr val="tx1"/>
                </a:solidFill>
              </a:rPr>
              <a:t>)</a:t>
            </a:r>
          </a:p>
        </p:txBody>
      </p:sp>
      <p:graphicFrame>
        <p:nvGraphicFramePr>
          <p:cNvPr id="29451" name="Object 2827"/>
          <p:cNvGraphicFramePr>
            <a:graphicFrameLocks noChangeAspect="1"/>
          </p:cNvGraphicFramePr>
          <p:nvPr/>
        </p:nvGraphicFramePr>
        <p:xfrm>
          <a:off x="1878013" y="5535613"/>
          <a:ext cx="769937" cy="1152525"/>
        </p:xfrm>
        <a:graphic>
          <a:graphicData uri="http://schemas.openxmlformats.org/presentationml/2006/ole">
            <mc:AlternateContent xmlns:mc="http://schemas.openxmlformats.org/markup-compatibility/2006">
              <mc:Choice xmlns:v="urn:schemas-microsoft-com:vml" Requires="v">
                <p:oleObj spid="_x0000_s29487" name="Visio" r:id="rId9" imgW="1235012" imgH="1848231" progId="">
                  <p:embed/>
                </p:oleObj>
              </mc:Choice>
              <mc:Fallback>
                <p:oleObj name="Visio" r:id="rId9" imgW="1235012" imgH="1848231" progId="">
                  <p:embed/>
                  <p:pic>
                    <p:nvPicPr>
                      <p:cNvPr id="0" name="Picture 28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8013" y="5535613"/>
                        <a:ext cx="769937" cy="1152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452" name="Object 2828"/>
          <p:cNvGraphicFramePr>
            <a:graphicFrameLocks noChangeAspect="1"/>
          </p:cNvGraphicFramePr>
          <p:nvPr/>
        </p:nvGraphicFramePr>
        <p:xfrm>
          <a:off x="7196138" y="5535613"/>
          <a:ext cx="1624012" cy="1079500"/>
        </p:xfrm>
        <a:graphic>
          <a:graphicData uri="http://schemas.openxmlformats.org/presentationml/2006/ole">
            <mc:AlternateContent xmlns:mc="http://schemas.openxmlformats.org/markup-compatibility/2006">
              <mc:Choice xmlns:v="urn:schemas-microsoft-com:vml" Requires="v">
                <p:oleObj spid="_x0000_s29488" name="Visio" r:id="rId11" imgW="2221420" imgH="1393888" progId="">
                  <p:embed/>
                </p:oleObj>
              </mc:Choice>
              <mc:Fallback>
                <p:oleObj name="Visio" r:id="rId11" imgW="2221420" imgH="1393888" progId="">
                  <p:embed/>
                  <p:pic>
                    <p:nvPicPr>
                      <p:cNvPr id="0" name="Picture 28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96138" y="5535613"/>
                        <a:ext cx="1624012"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Равнобедренный треугольник 59"/>
          <p:cNvSpPr/>
          <p:nvPr/>
        </p:nvSpPr>
        <p:spPr>
          <a:xfrm rot="7470724">
            <a:off x="6816726" y="5861050"/>
            <a:ext cx="387350" cy="758825"/>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graphicFrame>
        <p:nvGraphicFramePr>
          <p:cNvPr id="29453" name="Object 2829"/>
          <p:cNvGraphicFramePr>
            <a:graphicFrameLocks noChangeAspect="1"/>
          </p:cNvGraphicFramePr>
          <p:nvPr/>
        </p:nvGraphicFramePr>
        <p:xfrm>
          <a:off x="6199188" y="5535613"/>
          <a:ext cx="958850" cy="725487"/>
        </p:xfrm>
        <a:graphic>
          <a:graphicData uri="http://schemas.openxmlformats.org/presentationml/2006/ole">
            <mc:AlternateContent xmlns:mc="http://schemas.openxmlformats.org/markup-compatibility/2006">
              <mc:Choice xmlns:v="urn:schemas-microsoft-com:vml" Requires="v">
                <p:oleObj spid="_x0000_s29489" name="Visio" r:id="rId13" imgW="972693" imgH="736092" progId="">
                  <p:embed/>
                </p:oleObj>
              </mc:Choice>
              <mc:Fallback>
                <p:oleObj name="Visio" r:id="rId13" imgW="972693" imgH="736092" progId="">
                  <p:embed/>
                  <p:pic>
                    <p:nvPicPr>
                      <p:cNvPr id="0" name="Picture 28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99188" y="5535613"/>
                        <a:ext cx="958850"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Прямоугольник 62"/>
          <p:cNvSpPr/>
          <p:nvPr/>
        </p:nvSpPr>
        <p:spPr>
          <a:xfrm>
            <a:off x="6229350" y="5535613"/>
            <a:ext cx="906463" cy="7000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cxnSp>
        <p:nvCxnSpPr>
          <p:cNvPr id="65" name="Прямая соединительная линия 64"/>
          <p:cNvCxnSpPr/>
          <p:nvPr/>
        </p:nvCxnSpPr>
        <p:spPr>
          <a:xfrm>
            <a:off x="6761163" y="6235700"/>
            <a:ext cx="33178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Равнобедренный треугольник 66"/>
          <p:cNvSpPr/>
          <p:nvPr/>
        </p:nvSpPr>
        <p:spPr>
          <a:xfrm rot="5400000">
            <a:off x="1501776" y="5878512"/>
            <a:ext cx="309562" cy="63341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69" name="Прямоугольник 68"/>
          <p:cNvSpPr/>
          <p:nvPr/>
        </p:nvSpPr>
        <p:spPr>
          <a:xfrm>
            <a:off x="549275" y="5711825"/>
            <a:ext cx="906463" cy="744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graphicFrame>
        <p:nvGraphicFramePr>
          <p:cNvPr id="29454" name="Object 2830"/>
          <p:cNvGraphicFramePr>
            <a:graphicFrameLocks noChangeAspect="1"/>
          </p:cNvGraphicFramePr>
          <p:nvPr/>
        </p:nvGraphicFramePr>
        <p:xfrm>
          <a:off x="541338" y="5711825"/>
          <a:ext cx="935037" cy="755650"/>
        </p:xfrm>
        <a:graphic>
          <a:graphicData uri="http://schemas.openxmlformats.org/presentationml/2006/ole">
            <mc:AlternateContent xmlns:mc="http://schemas.openxmlformats.org/markup-compatibility/2006">
              <mc:Choice xmlns:v="urn:schemas-microsoft-com:vml" Requires="v">
                <p:oleObj spid="_x0000_s29490" name="Visio" r:id="rId15" imgW="1276731" imgH="1077278" progId="">
                  <p:embed/>
                </p:oleObj>
              </mc:Choice>
              <mc:Fallback>
                <p:oleObj name="Visio" r:id="rId15" imgW="1276731" imgH="1077278" progId="">
                  <p:embed/>
                  <p:pic>
                    <p:nvPicPr>
                      <p:cNvPr id="0" name="Picture 28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1338" y="5711825"/>
                        <a:ext cx="935037"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72" name="Прямая соединительная линия 71"/>
          <p:cNvCxnSpPr/>
          <p:nvPr/>
        </p:nvCxnSpPr>
        <p:spPr>
          <a:xfrm>
            <a:off x="1455738" y="6072188"/>
            <a:ext cx="0" cy="2444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Скругленный прямоугольник 72"/>
          <p:cNvSpPr/>
          <p:nvPr/>
        </p:nvSpPr>
        <p:spPr>
          <a:xfrm>
            <a:off x="3254375" y="5248275"/>
            <a:ext cx="2736850" cy="1512888"/>
          </a:xfrm>
          <a:prstGeom prst="roundRect">
            <a:avLst/>
          </a:prstGeom>
          <a:solidFill>
            <a:schemeClr val="tx2">
              <a:lumMod val="20000"/>
              <a:lumOff val="80000"/>
            </a:schemeClr>
          </a:solidFill>
          <a:ln>
            <a:solidFill>
              <a:schemeClr val="tx2"/>
            </a:solidFill>
          </a:ln>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ru-RU" sz="1400" dirty="0">
              <a:solidFill>
                <a:schemeClr val="tx1"/>
              </a:solidFill>
            </a:endParaRPr>
          </a:p>
        </p:txBody>
      </p:sp>
      <p:sp>
        <p:nvSpPr>
          <p:cNvPr id="74" name="Прямоугольник 73"/>
          <p:cNvSpPr/>
          <p:nvPr/>
        </p:nvSpPr>
        <p:spPr>
          <a:xfrm>
            <a:off x="3254375" y="4673600"/>
            <a:ext cx="2736850" cy="71755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600">
                <a:solidFill>
                  <a:srgbClr val="FFFFFF"/>
                </a:solidFill>
              </a:rPr>
              <a:t> </a:t>
            </a:r>
            <a:r>
              <a:rPr lang="de-DE" sz="1600">
                <a:solidFill>
                  <a:srgbClr val="FFFFFF"/>
                </a:solidFill>
              </a:rPr>
              <a:t>        </a:t>
            </a:r>
            <a:r>
              <a:rPr lang="de-DE" sz="1600">
                <a:solidFill>
                  <a:schemeClr val="tx1"/>
                </a:solidFill>
              </a:rPr>
              <a:t>Wärmebehandlung</a:t>
            </a:r>
            <a:endParaRPr lang="en-US" sz="1600">
              <a:solidFill>
                <a:schemeClr val="tx1"/>
              </a:solidFill>
            </a:endParaRPr>
          </a:p>
        </p:txBody>
      </p:sp>
      <p:sp>
        <p:nvSpPr>
          <p:cNvPr id="29493" name="Прямоугольник 74"/>
          <p:cNvSpPr>
            <a:spLocks noChangeArrowheads="1"/>
          </p:cNvSpPr>
          <p:nvPr/>
        </p:nvSpPr>
        <p:spPr bwMode="auto">
          <a:xfrm>
            <a:off x="3149600" y="5391150"/>
            <a:ext cx="2935288" cy="1282700"/>
          </a:xfrm>
          <a:prstGeom prst="rect">
            <a:avLst/>
          </a:prstGeom>
          <a:noFill/>
          <a:ln w="9525">
            <a:noFill/>
            <a:miter lim="800000"/>
            <a:headEnd/>
            <a:tailEnd/>
          </a:ln>
        </p:spPr>
        <p:txBody>
          <a:bodyPr>
            <a:spAutoFit/>
          </a:bodyPr>
          <a:lstStyle/>
          <a:p>
            <a:pPr algn="ctr"/>
            <a:r>
              <a:rPr lang="de-DE" sz="1300">
                <a:latin typeface="Calibri" pitchFamily="34" charset="0"/>
              </a:rPr>
              <a:t>Hochtechnologische Verfahren zur Gebung der vorgegebenen Eigenschaften den Kugelflächen durch symmetrisches Thermodiffusionslegieren</a:t>
            </a:r>
          </a:p>
          <a:p>
            <a:pPr algn="ctr"/>
            <a:r>
              <a:rPr lang="ru-RU" sz="1300">
                <a:latin typeface="Calibri" pitchFamily="34" charset="0"/>
              </a:rPr>
              <a:t>(</a:t>
            </a:r>
            <a:r>
              <a:rPr lang="de-DE" sz="1300">
                <a:latin typeface="Calibri" pitchFamily="34" charset="0"/>
              </a:rPr>
              <a:t>Chrom, Titan, Bor u.a.)</a:t>
            </a:r>
          </a:p>
        </p:txBody>
      </p:sp>
      <p:pic>
        <p:nvPicPr>
          <p:cNvPr id="29494" name="Picture 2077" descr="C:\Users\Сергей\Desktop\full_eUVvwjgg.jpg"/>
          <p:cNvPicPr>
            <a:picLocks noChangeAspect="1" noChangeArrowheads="1"/>
          </p:cNvPicPr>
          <p:nvPr/>
        </p:nvPicPr>
        <p:blipFill>
          <a:blip r:embed="rId17"/>
          <a:srcRect/>
          <a:stretch>
            <a:fillRect/>
          </a:stretch>
        </p:blipFill>
        <p:spPr bwMode="auto">
          <a:xfrm>
            <a:off x="395288" y="4710113"/>
            <a:ext cx="646112" cy="644525"/>
          </a:xfrm>
          <a:prstGeom prst="rect">
            <a:avLst/>
          </a:prstGeom>
          <a:noFill/>
          <a:ln w="9525">
            <a:noFill/>
            <a:miter lim="800000"/>
            <a:headEnd/>
            <a:tailEnd/>
          </a:ln>
        </p:spPr>
      </p:pic>
      <p:pic>
        <p:nvPicPr>
          <p:cNvPr id="29495" name="Picture 2078" descr="C:\Users\Сергей\Desktop\logo_rosatom.png"/>
          <p:cNvPicPr>
            <a:picLocks noChangeAspect="1" noChangeArrowheads="1"/>
          </p:cNvPicPr>
          <p:nvPr/>
        </p:nvPicPr>
        <p:blipFill>
          <a:blip r:embed="rId18"/>
          <a:srcRect/>
          <a:stretch>
            <a:fillRect/>
          </a:stretch>
        </p:blipFill>
        <p:spPr bwMode="auto">
          <a:xfrm>
            <a:off x="3325813" y="4702175"/>
            <a:ext cx="563562" cy="660400"/>
          </a:xfrm>
          <a:prstGeom prst="rect">
            <a:avLst/>
          </a:prstGeom>
          <a:noFill/>
          <a:ln w="9525">
            <a:noFill/>
            <a:miter lim="800000"/>
            <a:headEnd/>
            <a:tailEnd/>
          </a:ln>
        </p:spPr>
      </p:pic>
      <p:pic>
        <p:nvPicPr>
          <p:cNvPr id="29496" name="Picture 2087" descr="C:\Users\Сергей\Desktop\3235443_original.jpg"/>
          <p:cNvPicPr>
            <a:picLocks noChangeAspect="1" noChangeArrowheads="1"/>
          </p:cNvPicPr>
          <p:nvPr/>
        </p:nvPicPr>
        <p:blipFill>
          <a:blip r:embed="rId19"/>
          <a:srcRect/>
          <a:stretch>
            <a:fillRect/>
          </a:stretch>
        </p:blipFill>
        <p:spPr bwMode="auto">
          <a:xfrm>
            <a:off x="6313488" y="4710113"/>
            <a:ext cx="779462" cy="644525"/>
          </a:xfrm>
          <a:prstGeom prst="rect">
            <a:avLst/>
          </a:prstGeom>
          <a:noFill/>
          <a:ln w="9525">
            <a:noFill/>
            <a:miter lim="800000"/>
            <a:headEnd/>
            <a:tailEnd/>
          </a:ln>
        </p:spPr>
      </p:pic>
      <p:pic>
        <p:nvPicPr>
          <p:cNvPr id="29497" name="Picture 2092" descr="C:\Users\Сергей\Desktop\eurocement.jpg"/>
          <p:cNvPicPr>
            <a:picLocks noChangeAspect="1" noChangeArrowheads="1"/>
          </p:cNvPicPr>
          <p:nvPr/>
        </p:nvPicPr>
        <p:blipFill>
          <a:blip r:embed="rId20"/>
          <a:srcRect/>
          <a:stretch>
            <a:fillRect/>
          </a:stretch>
        </p:blipFill>
        <p:spPr bwMode="auto">
          <a:xfrm>
            <a:off x="847725" y="4148138"/>
            <a:ext cx="771525" cy="43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49" name="Title 1"/>
          <p:cNvSpPr txBox="1">
            <a:spLocks/>
          </p:cNvSpPr>
          <p:nvPr>
            <p:custDataLst>
              <p:tags r:id="rId2"/>
            </p:custDataLst>
          </p:nvPr>
        </p:nvSpPr>
        <p:spPr bwMode="auto">
          <a:xfrm>
            <a:off x="244475" y="804863"/>
            <a:ext cx="8791575" cy="665162"/>
          </a:xfrm>
          <a:prstGeom prst="rect">
            <a:avLst/>
          </a:prstGeom>
          <a:noFill/>
          <a:ln w="9525">
            <a:noFill/>
            <a:miter lim="800000"/>
            <a:headEnd/>
            <a:tailEnd/>
          </a:ln>
        </p:spPr>
        <p:txBody>
          <a:bodyPr anchor="ctr"/>
          <a:lstStyle/>
          <a:p>
            <a:pPr algn="ctr">
              <a:lnSpc>
                <a:spcPct val="80000"/>
              </a:lnSpc>
            </a:pPr>
            <a:r>
              <a:rPr lang="de-DE" sz="2100">
                <a:latin typeface="Calibri" pitchFamily="34" charset="0"/>
              </a:rPr>
              <a:t>Der </a:t>
            </a:r>
            <a:r>
              <a:rPr lang="de-DE"/>
              <a:t>Hauptabnehmer der Mahlkugeln in Russland ist die Eisenerzindustrie</a:t>
            </a:r>
            <a:r>
              <a:rPr lang="ru-RU" sz="2100">
                <a:latin typeface="Calibri" pitchFamily="34" charset="0"/>
              </a:rPr>
              <a:t>, </a:t>
            </a:r>
            <a:r>
              <a:rPr lang="de-DE" sz="2100">
                <a:latin typeface="Calibri" pitchFamily="34" charset="0"/>
              </a:rPr>
              <a:t>deren Lieferungen </a:t>
            </a:r>
            <a:r>
              <a:rPr lang="ru-RU" sz="2100">
                <a:latin typeface="Calibri" pitchFamily="34" charset="0"/>
              </a:rPr>
              <a:t>40% </a:t>
            </a:r>
            <a:r>
              <a:rPr lang="de-DE" sz="2100">
                <a:latin typeface="Calibri" pitchFamily="34" charset="0"/>
              </a:rPr>
              <a:t>des Marktes erobern.</a:t>
            </a:r>
            <a:endParaRPr lang="en-US" sz="2100">
              <a:latin typeface="Calibri" pitchFamily="34" charset="0"/>
            </a:endParaRPr>
          </a:p>
        </p:txBody>
      </p:sp>
      <p:sp>
        <p:nvSpPr>
          <p:cNvPr id="33150" name="TextBox 4"/>
          <p:cNvSpPr txBox="1">
            <a:spLocks noChangeArrowheads="1"/>
          </p:cNvSpPr>
          <p:nvPr>
            <p:custDataLst>
              <p:tags r:id="rId3"/>
            </p:custDataLst>
          </p:nvPr>
        </p:nvSpPr>
        <p:spPr bwMode="auto">
          <a:xfrm>
            <a:off x="244475" y="1628775"/>
            <a:ext cx="8640763" cy="495300"/>
          </a:xfrm>
          <a:prstGeom prst="rect">
            <a:avLst/>
          </a:prstGeom>
          <a:noFill/>
          <a:ln w="6350">
            <a:noFill/>
            <a:miter lim="800000"/>
            <a:headEnd/>
            <a:tailEnd/>
          </a:ln>
        </p:spPr>
        <p:txBody>
          <a:bodyPr lIns="0" tIns="0" rIns="0" bIns="0">
            <a:spAutoFit/>
          </a:bodyPr>
          <a:lstStyle/>
          <a:p>
            <a:pPr>
              <a:lnSpc>
                <a:spcPct val="90000"/>
              </a:lnSpc>
              <a:buClr>
                <a:schemeClr val="bg2"/>
              </a:buClr>
            </a:pPr>
            <a:r>
              <a:rPr lang="de-DE" b="1">
                <a:latin typeface="Calibri" pitchFamily="34" charset="0"/>
                <a:cs typeface="Arial" charset="0"/>
              </a:rPr>
              <a:t>Die Verbrauchsstruktur der Mahlkugeln </a:t>
            </a:r>
            <a:endParaRPr lang="ru-RU" b="1">
              <a:latin typeface="Calibri" pitchFamily="34" charset="0"/>
              <a:cs typeface="Arial" charset="0"/>
            </a:endParaRPr>
          </a:p>
          <a:p>
            <a:pPr>
              <a:lnSpc>
                <a:spcPct val="90000"/>
              </a:lnSpc>
              <a:buClr>
                <a:schemeClr val="bg2"/>
              </a:buClr>
            </a:pPr>
            <a:r>
              <a:rPr lang="de-DE" b="1">
                <a:latin typeface="Calibri" pitchFamily="34" charset="0"/>
                <a:cs typeface="Arial" charset="0"/>
              </a:rPr>
              <a:t>auf dem russischen Markt</a:t>
            </a:r>
            <a:r>
              <a:rPr lang="ru-RU" b="1">
                <a:latin typeface="Calibri" pitchFamily="34" charset="0"/>
                <a:cs typeface="Arial" charset="0"/>
              </a:rPr>
              <a:t> </a:t>
            </a:r>
            <a:r>
              <a:rPr lang="en-US">
                <a:latin typeface="Calibri" pitchFamily="34" charset="0"/>
                <a:cs typeface="Arial" charset="0"/>
              </a:rPr>
              <a:t>(201</a:t>
            </a:r>
            <a:r>
              <a:rPr lang="ru-RU">
                <a:latin typeface="Calibri" pitchFamily="34" charset="0"/>
                <a:cs typeface="Arial" charset="0"/>
              </a:rPr>
              <a:t>8</a:t>
            </a:r>
            <a:r>
              <a:rPr lang="en-US">
                <a:latin typeface="Calibri" pitchFamily="34" charset="0"/>
                <a:cs typeface="Arial" charset="0"/>
              </a:rPr>
              <a:t>, %)</a:t>
            </a:r>
          </a:p>
        </p:txBody>
      </p:sp>
      <p:cxnSp>
        <p:nvCxnSpPr>
          <p:cNvPr id="7" name="Straight Connector 28"/>
          <p:cNvCxnSpPr/>
          <p:nvPr>
            <p:custDataLst>
              <p:tags r:id="rId4"/>
            </p:custDataLst>
          </p:nvPr>
        </p:nvCxnSpPr>
        <p:spPr>
          <a:xfrm flipH="1" flipV="1">
            <a:off x="3862388" y="5768975"/>
            <a:ext cx="577850"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152" name="TextBox 8"/>
          <p:cNvSpPr txBox="1">
            <a:spLocks noChangeArrowheads="1"/>
          </p:cNvSpPr>
          <p:nvPr>
            <p:custDataLst>
              <p:tags r:id="rId5"/>
            </p:custDataLst>
          </p:nvPr>
        </p:nvSpPr>
        <p:spPr bwMode="auto">
          <a:xfrm>
            <a:off x="244475" y="6553200"/>
            <a:ext cx="7248525" cy="184150"/>
          </a:xfrm>
          <a:prstGeom prst="rect">
            <a:avLst/>
          </a:prstGeom>
          <a:noFill/>
          <a:ln w="6350" cap="rnd">
            <a:noFill/>
            <a:miter lim="800000"/>
            <a:headEnd/>
            <a:tailEnd/>
          </a:ln>
        </p:spPr>
        <p:txBody>
          <a:bodyPr lIns="0" tIns="0" rIns="0" bIns="0" anchor="b"/>
          <a:lstStyle/>
          <a:p>
            <a:pPr>
              <a:lnSpc>
                <a:spcPct val="90000"/>
              </a:lnSpc>
            </a:pPr>
            <a:r>
              <a:rPr lang="de-DE" sz="800">
                <a:latin typeface="Calibri" pitchFamily="34" charset="0"/>
              </a:rPr>
              <a:t>1. Apatite, Uran, Erze zur Herstellung von feuerfeste Erzeugnisse u.a.</a:t>
            </a:r>
          </a:p>
          <a:p>
            <a:pPr>
              <a:lnSpc>
                <a:spcPct val="90000"/>
              </a:lnSpc>
            </a:pPr>
            <a:r>
              <a:rPr lang="de-DE" sz="800">
                <a:latin typeface="Calibri" pitchFamily="34" charset="0"/>
              </a:rPr>
              <a:t>Quellenangaben: die NLMK Gruppe</a:t>
            </a:r>
            <a:r>
              <a:rPr lang="de-DE" sz="800">
                <a:solidFill>
                  <a:srgbClr val="000000"/>
                </a:solidFill>
                <a:latin typeface="Calibri" pitchFamily="34" charset="0"/>
              </a:rPr>
              <a:t> (</a:t>
            </a:r>
            <a:r>
              <a:rPr lang="de-DE" sz="800">
                <a:latin typeface="Calibri" pitchFamily="34" charset="0"/>
              </a:rPr>
              <a:t>Datenbank von </a:t>
            </a:r>
            <a:r>
              <a:rPr lang="de-DE" sz="800">
                <a:solidFill>
                  <a:srgbClr val="000000"/>
                </a:solidFill>
                <a:latin typeface="Calibri" pitchFamily="34" charset="0"/>
              </a:rPr>
              <a:t>RŽD), das russische Statistikamt Rosstat, Daten der Gesellschaften und der Fachschaften, </a:t>
            </a:r>
            <a:r>
              <a:rPr lang="de-DE" sz="800">
                <a:latin typeface="Calibri" pitchFamily="34" charset="0"/>
              </a:rPr>
              <a:t>Analyse von </a:t>
            </a:r>
            <a:r>
              <a:rPr lang="de-DE" sz="800">
                <a:solidFill>
                  <a:srgbClr val="000000"/>
                </a:solidFill>
                <a:latin typeface="Calibri" pitchFamily="34" charset="0"/>
              </a:rPr>
              <a:t>A.T. Kearney</a:t>
            </a:r>
          </a:p>
        </p:txBody>
      </p:sp>
      <p:sp>
        <p:nvSpPr>
          <p:cNvPr id="33153" name="TextBox 22"/>
          <p:cNvSpPr txBox="1">
            <a:spLocks noChangeArrowheads="1"/>
          </p:cNvSpPr>
          <p:nvPr>
            <p:custDataLst>
              <p:tags r:id="rId6"/>
            </p:custDataLst>
          </p:nvPr>
        </p:nvSpPr>
        <p:spPr bwMode="auto">
          <a:xfrm>
            <a:off x="1187450" y="2386013"/>
            <a:ext cx="1836738" cy="1079500"/>
          </a:xfrm>
          <a:prstGeom prst="rect">
            <a:avLst/>
          </a:prstGeom>
          <a:solidFill>
            <a:schemeClr val="accent2"/>
          </a:solidFill>
          <a:ln w="6350">
            <a:noFill/>
            <a:miter lim="800000"/>
            <a:headEnd/>
            <a:tailEnd/>
          </a:ln>
        </p:spPr>
        <p:txBody>
          <a:bodyPr lIns="36000" rIns="36000" anchor="ctr"/>
          <a:lstStyle/>
          <a:p>
            <a:pPr algn="ctr">
              <a:lnSpc>
                <a:spcPct val="85000"/>
              </a:lnSpc>
            </a:pPr>
            <a:r>
              <a:rPr lang="de-DE" sz="1400" b="1"/>
              <a:t>Bergbauindustrie</a:t>
            </a:r>
            <a:endParaRPr lang="de-DE" sz="1400" b="1">
              <a:cs typeface="Arial" charset="0"/>
            </a:endParaRPr>
          </a:p>
          <a:p>
            <a:pPr algn="ctr">
              <a:lnSpc>
                <a:spcPct val="85000"/>
              </a:lnSpc>
            </a:pPr>
            <a:r>
              <a:rPr lang="de-DE" sz="1200" b="1" i="1">
                <a:latin typeface="Calibri" pitchFamily="34" charset="0"/>
                <a:cs typeface="Arial" charset="0"/>
              </a:rPr>
              <a:t>(</a:t>
            </a:r>
            <a:r>
              <a:rPr lang="de-DE" sz="1200" b="1" i="1"/>
              <a:t>Erzzerkleinerung</a:t>
            </a:r>
            <a:r>
              <a:rPr lang="de-DE" sz="1200" b="1" i="1">
                <a:latin typeface="Calibri" pitchFamily="34" charset="0"/>
                <a:cs typeface="Arial" charset="0"/>
              </a:rPr>
              <a:t>)</a:t>
            </a:r>
            <a:r>
              <a:rPr lang="de-DE" sz="1400" b="1">
                <a:latin typeface="Calibri" pitchFamily="34" charset="0"/>
                <a:cs typeface="Arial" charset="0"/>
              </a:rPr>
              <a:t/>
            </a:r>
            <a:br>
              <a:rPr lang="de-DE" sz="1400" b="1">
                <a:latin typeface="Calibri" pitchFamily="34" charset="0"/>
                <a:cs typeface="Arial" charset="0"/>
              </a:rPr>
            </a:br>
            <a:r>
              <a:rPr lang="en-US" sz="1400">
                <a:latin typeface="Calibri" pitchFamily="34" charset="0"/>
                <a:cs typeface="Arial" charset="0"/>
              </a:rPr>
              <a:t>8</a:t>
            </a:r>
            <a:r>
              <a:rPr lang="ru-RU" sz="1400">
                <a:latin typeface="Calibri" pitchFamily="34" charset="0"/>
                <a:cs typeface="Arial" charset="0"/>
              </a:rPr>
              <a:t>5%</a:t>
            </a:r>
            <a:endParaRPr lang="en-US" sz="1400">
              <a:latin typeface="Calibri" pitchFamily="34" charset="0"/>
              <a:cs typeface="Arial" charset="0"/>
            </a:endParaRPr>
          </a:p>
        </p:txBody>
      </p:sp>
      <p:sp>
        <p:nvSpPr>
          <p:cNvPr id="33154" name="TextBox 63"/>
          <p:cNvSpPr txBox="1">
            <a:spLocks noChangeArrowheads="1"/>
          </p:cNvSpPr>
          <p:nvPr>
            <p:custDataLst>
              <p:tags r:id="rId7"/>
            </p:custDataLst>
          </p:nvPr>
        </p:nvSpPr>
        <p:spPr bwMode="auto">
          <a:xfrm>
            <a:off x="1187450" y="5265738"/>
            <a:ext cx="1836738" cy="1079500"/>
          </a:xfrm>
          <a:prstGeom prst="rect">
            <a:avLst/>
          </a:prstGeom>
          <a:solidFill>
            <a:schemeClr val="accent2"/>
          </a:solidFill>
          <a:ln w="6350">
            <a:noFill/>
            <a:miter lim="800000"/>
            <a:headEnd/>
            <a:tailEnd/>
          </a:ln>
        </p:spPr>
        <p:txBody>
          <a:bodyPr lIns="36000" rIns="36000" anchor="ctr"/>
          <a:lstStyle/>
          <a:p>
            <a:pPr algn="ctr">
              <a:lnSpc>
                <a:spcPct val="85000"/>
              </a:lnSpc>
            </a:pPr>
            <a:r>
              <a:rPr lang="de-DE" sz="1400" b="1"/>
              <a:t>Energetik</a:t>
            </a:r>
            <a:endParaRPr lang="de-DE" sz="1400" b="1">
              <a:latin typeface="Calibri" pitchFamily="34" charset="0"/>
              <a:cs typeface="Arial" charset="0"/>
            </a:endParaRPr>
          </a:p>
          <a:p>
            <a:pPr algn="ctr">
              <a:lnSpc>
                <a:spcPct val="85000"/>
              </a:lnSpc>
            </a:pPr>
            <a:r>
              <a:rPr lang="ru-RU" sz="1200" b="1" i="1">
                <a:latin typeface="Calibri" pitchFamily="34" charset="0"/>
                <a:cs typeface="Arial" charset="0"/>
              </a:rPr>
              <a:t>(</a:t>
            </a:r>
            <a:r>
              <a:rPr lang="de-DE" sz="1200" b="1" i="1">
                <a:cs typeface="Arial" charset="0"/>
              </a:rPr>
              <a:t>Kohlevermahlung für Kohleheizwerke</a:t>
            </a:r>
            <a:r>
              <a:rPr lang="ru-RU" sz="1400" b="1" i="1">
                <a:latin typeface="Calibri" pitchFamily="34" charset="0"/>
                <a:cs typeface="Arial" charset="0"/>
              </a:rPr>
              <a:t>)</a:t>
            </a:r>
            <a:r>
              <a:rPr lang="ru-RU" sz="1400" b="1">
                <a:latin typeface="Calibri" pitchFamily="34" charset="0"/>
                <a:cs typeface="Arial" charset="0"/>
              </a:rPr>
              <a:t/>
            </a:r>
            <a:br>
              <a:rPr lang="ru-RU" sz="1400" b="1">
                <a:latin typeface="Calibri" pitchFamily="34" charset="0"/>
                <a:cs typeface="Arial" charset="0"/>
              </a:rPr>
            </a:br>
            <a:r>
              <a:rPr lang="en-US" sz="1400">
                <a:latin typeface="Calibri" pitchFamily="34" charset="0"/>
                <a:cs typeface="Arial" charset="0"/>
              </a:rPr>
              <a:t>2</a:t>
            </a:r>
            <a:r>
              <a:rPr lang="ru-RU" sz="1400">
                <a:latin typeface="Calibri" pitchFamily="34" charset="0"/>
                <a:cs typeface="Arial" charset="0"/>
              </a:rPr>
              <a:t>%</a:t>
            </a:r>
            <a:endParaRPr lang="en-US" sz="1400">
              <a:latin typeface="Calibri" pitchFamily="34" charset="0"/>
              <a:cs typeface="Arial" charset="0"/>
            </a:endParaRPr>
          </a:p>
        </p:txBody>
      </p:sp>
      <p:sp>
        <p:nvSpPr>
          <p:cNvPr id="33155" name="TextBox 63"/>
          <p:cNvSpPr txBox="1">
            <a:spLocks noChangeArrowheads="1"/>
          </p:cNvSpPr>
          <p:nvPr>
            <p:custDataLst>
              <p:tags r:id="rId8"/>
            </p:custDataLst>
          </p:nvPr>
        </p:nvSpPr>
        <p:spPr bwMode="auto">
          <a:xfrm>
            <a:off x="1187450" y="3825875"/>
            <a:ext cx="1836738" cy="1079500"/>
          </a:xfrm>
          <a:prstGeom prst="rect">
            <a:avLst/>
          </a:prstGeom>
          <a:solidFill>
            <a:schemeClr val="accent2"/>
          </a:solidFill>
          <a:ln w="6350">
            <a:noFill/>
            <a:miter lim="800000"/>
            <a:headEnd/>
            <a:tailEnd/>
          </a:ln>
        </p:spPr>
        <p:txBody>
          <a:bodyPr lIns="36000" rIns="36000" anchor="ctr"/>
          <a:lstStyle/>
          <a:p>
            <a:pPr algn="ctr">
              <a:lnSpc>
                <a:spcPct val="85000"/>
              </a:lnSpc>
            </a:pPr>
            <a:r>
              <a:rPr lang="de-DE" sz="1400" b="1">
                <a:cs typeface="Arial" charset="0"/>
              </a:rPr>
              <a:t>Zementindustrie</a:t>
            </a:r>
            <a:endParaRPr lang="ru-RU" sz="1400" b="1">
              <a:cs typeface="Arial" charset="0"/>
            </a:endParaRPr>
          </a:p>
          <a:p>
            <a:pPr algn="ctr">
              <a:lnSpc>
                <a:spcPct val="85000"/>
              </a:lnSpc>
            </a:pPr>
            <a:r>
              <a:rPr lang="ru-RU" sz="1200" b="1" i="1">
                <a:latin typeface="Calibri" pitchFamily="34" charset="0"/>
                <a:cs typeface="Arial" charset="0"/>
              </a:rPr>
              <a:t>(</a:t>
            </a:r>
            <a:r>
              <a:rPr lang="de-DE" altLang="ru-RU" sz="1200" b="1" i="1"/>
              <a:t>Vermahlung von Klinker</a:t>
            </a:r>
            <a:r>
              <a:rPr lang="ru-RU" sz="1200" b="1" i="1">
                <a:latin typeface="Calibri" pitchFamily="34" charset="0"/>
                <a:cs typeface="Arial" charset="0"/>
              </a:rPr>
              <a:t>)</a:t>
            </a:r>
            <a:r>
              <a:rPr lang="ru-RU" sz="1400" b="1">
                <a:latin typeface="Calibri" pitchFamily="34" charset="0"/>
                <a:cs typeface="Arial" charset="0"/>
              </a:rPr>
              <a:t/>
            </a:r>
            <a:br>
              <a:rPr lang="ru-RU" sz="1400" b="1">
                <a:latin typeface="Calibri" pitchFamily="34" charset="0"/>
                <a:cs typeface="Arial" charset="0"/>
              </a:rPr>
            </a:br>
            <a:r>
              <a:rPr lang="en-US" sz="1400">
                <a:latin typeface="Calibri" pitchFamily="34" charset="0"/>
                <a:cs typeface="Arial" charset="0"/>
              </a:rPr>
              <a:t>1</a:t>
            </a:r>
            <a:r>
              <a:rPr lang="ru-RU" sz="1400">
                <a:latin typeface="Calibri" pitchFamily="34" charset="0"/>
                <a:cs typeface="Arial" charset="0"/>
              </a:rPr>
              <a:t>3%</a:t>
            </a:r>
            <a:endParaRPr lang="en-US" sz="1400">
              <a:latin typeface="Calibri" pitchFamily="34" charset="0"/>
              <a:cs typeface="Arial" charset="0"/>
            </a:endParaRPr>
          </a:p>
        </p:txBody>
      </p:sp>
      <p:sp>
        <p:nvSpPr>
          <p:cNvPr id="12" name="Oval 41"/>
          <p:cNvSpPr>
            <a:spLocks noChangeAspect="1"/>
          </p:cNvSpPr>
          <p:nvPr>
            <p:custDataLst>
              <p:tags r:id="rId9"/>
            </p:custDataLst>
          </p:nvPr>
        </p:nvSpPr>
        <p:spPr>
          <a:xfrm>
            <a:off x="1039813" y="2233613"/>
            <a:ext cx="295275" cy="295275"/>
          </a:xfrm>
          <a:prstGeom prst="ellipse">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r>
              <a:rPr lang="en-US" sz="1400" b="1" dirty="0">
                <a:solidFill>
                  <a:schemeClr val="tx1"/>
                </a:solidFill>
                <a:latin typeface="Arial" pitchFamily="34" charset="0"/>
                <a:cs typeface="Arial" pitchFamily="34" charset="0"/>
              </a:rPr>
              <a:t>1</a:t>
            </a:r>
          </a:p>
        </p:txBody>
      </p:sp>
      <p:graphicFrame>
        <p:nvGraphicFramePr>
          <p:cNvPr id="33146" name="Object 2426"/>
          <p:cNvGraphicFramePr>
            <a:graphicFrameLocks/>
          </p:cNvGraphicFramePr>
          <p:nvPr>
            <p:custDataLst>
              <p:tags r:id="rId10"/>
            </p:custDataLst>
          </p:nvPr>
        </p:nvGraphicFramePr>
        <p:xfrm>
          <a:off x="4059238" y="2211388"/>
          <a:ext cx="1943100" cy="4381500"/>
        </p:xfrm>
        <a:graphic>
          <a:graphicData uri="http://schemas.openxmlformats.org/presentationml/2006/ole">
            <mc:AlternateContent xmlns:mc="http://schemas.openxmlformats.org/markup-compatibility/2006">
              <mc:Choice xmlns:v="urn:schemas-microsoft-com:vml" Requires="v">
                <p:oleObj spid="_x0000_s33173" name="Chart" r:id="rId58" imgW="1943100" imgH="4381500" progId="MSGraph.Chart.8">
                  <p:embed followColorScheme="full"/>
                </p:oleObj>
              </mc:Choice>
              <mc:Fallback>
                <p:oleObj name="Chart" r:id="rId58" imgW="1943100" imgH="4381500" progId="MSGraph.Chart.8">
                  <p:embed followColorScheme="full"/>
                  <p:pic>
                    <p:nvPicPr>
                      <p:cNvPr id="0" name="Picture 2426"/>
                      <p:cNvPicPr>
                        <a:picLocks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4059238" y="2211388"/>
                        <a:ext cx="1943100" cy="438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 name="Straight Connector 14"/>
          <p:cNvCxnSpPr/>
          <p:nvPr>
            <p:custDataLst>
              <p:tags r:id="rId11"/>
            </p:custDataLst>
          </p:nvPr>
        </p:nvCxnSpPr>
        <p:spPr bwMode="auto">
          <a:xfrm>
            <a:off x="4440238" y="6316663"/>
            <a:ext cx="57150" cy="95250"/>
          </a:xfrm>
          <a:prstGeom prst="line">
            <a:avLst/>
          </a:prstGeom>
          <a:ln w="635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72"/>
          <p:cNvSpPr/>
          <p:nvPr>
            <p:custDataLst>
              <p:tags r:id="rId12"/>
            </p:custDataLst>
          </p:nvPr>
        </p:nvSpPr>
        <p:spPr bwMode="auto">
          <a:xfrm>
            <a:off x="4010025" y="6234113"/>
            <a:ext cx="4048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de-DE" sz="1200">
                <a:solidFill>
                  <a:schemeClr val="tx1"/>
                </a:solidFill>
                <a:latin typeface="Arial" charset="0"/>
                <a:cs typeface="Arial" charset="0"/>
                <a:sym typeface="Arial" charset="0"/>
              </a:rPr>
              <a:t>Kohle</a:t>
            </a:r>
          </a:p>
        </p:txBody>
      </p:sp>
      <p:sp>
        <p:nvSpPr>
          <p:cNvPr id="16" name="Rectangle 68"/>
          <p:cNvSpPr/>
          <p:nvPr>
            <p:custDataLst>
              <p:tags r:id="rId13"/>
            </p:custDataLst>
          </p:nvPr>
        </p:nvSpPr>
        <p:spPr bwMode="auto">
          <a:xfrm>
            <a:off x="3875088" y="6000750"/>
            <a:ext cx="539750"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de-DE" sz="1200">
                <a:solidFill>
                  <a:schemeClr val="tx1"/>
                </a:solidFill>
                <a:latin typeface="Arial" charset="0"/>
                <a:cs typeface="Arial" charset="0"/>
              </a:rPr>
              <a:t>Zement</a:t>
            </a:r>
            <a:endParaRPr lang="de-DE" sz="1200">
              <a:solidFill>
                <a:schemeClr val="tx1"/>
              </a:solidFill>
              <a:latin typeface="Arial" charset="0"/>
              <a:cs typeface="Arial" charset="0"/>
              <a:sym typeface="Arial" charset="0"/>
            </a:endParaRPr>
          </a:p>
        </p:txBody>
      </p:sp>
      <p:sp>
        <p:nvSpPr>
          <p:cNvPr id="17" name="Rectangle 53"/>
          <p:cNvSpPr/>
          <p:nvPr>
            <p:custDataLst>
              <p:tags r:id="rId14"/>
            </p:custDataLst>
          </p:nvPr>
        </p:nvSpPr>
        <p:spPr bwMode="auto">
          <a:xfrm>
            <a:off x="3862388" y="4910138"/>
            <a:ext cx="552450"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de-DE" sz="1200">
                <a:solidFill>
                  <a:schemeClr val="tx1"/>
                </a:solidFill>
                <a:latin typeface="Arial" charset="0"/>
                <a:sym typeface="Arial" charset="0"/>
              </a:rPr>
              <a:t>Eisen</a:t>
            </a:r>
          </a:p>
        </p:txBody>
      </p:sp>
      <p:sp>
        <p:nvSpPr>
          <p:cNvPr id="18" name="Rectangle 52"/>
          <p:cNvSpPr/>
          <p:nvPr>
            <p:custDataLst>
              <p:tags r:id="rId15"/>
            </p:custDataLst>
          </p:nvPr>
        </p:nvSpPr>
        <p:spPr bwMode="auto">
          <a:xfrm>
            <a:off x="3460179" y="3757613"/>
            <a:ext cx="10398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de-DE" sz="1200" dirty="0">
                <a:solidFill>
                  <a:schemeClr val="tx1"/>
                </a:solidFill>
                <a:latin typeface="Arial" charset="0"/>
                <a:cs typeface="Arial" charset="0"/>
              </a:rPr>
              <a:t>Kupfer und Nickel</a:t>
            </a:r>
            <a:endParaRPr lang="de-DE" sz="1200" dirty="0">
              <a:solidFill>
                <a:schemeClr val="tx1"/>
              </a:solidFill>
              <a:latin typeface="Arial" charset="0"/>
              <a:cs typeface="Arial" charset="0"/>
              <a:sym typeface="Arial" charset="0"/>
            </a:endParaRPr>
          </a:p>
        </p:txBody>
      </p:sp>
      <p:sp>
        <p:nvSpPr>
          <p:cNvPr id="19" name="Rectangle 58"/>
          <p:cNvSpPr/>
          <p:nvPr>
            <p:custDataLst>
              <p:tags r:id="rId16"/>
            </p:custDataLst>
          </p:nvPr>
        </p:nvSpPr>
        <p:spPr bwMode="auto">
          <a:xfrm>
            <a:off x="3911600" y="3048000"/>
            <a:ext cx="503238"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en-US" sz="1200">
                <a:solidFill>
                  <a:schemeClr val="tx1"/>
                </a:solidFill>
                <a:latin typeface="Arial" charset="0"/>
                <a:sym typeface="Arial" charset="0"/>
              </a:rPr>
              <a:t>Gold</a:t>
            </a:r>
          </a:p>
        </p:txBody>
      </p:sp>
      <p:sp>
        <p:nvSpPr>
          <p:cNvPr id="20" name="Rectangle 61"/>
          <p:cNvSpPr/>
          <p:nvPr>
            <p:custDataLst>
              <p:tags r:id="rId17"/>
            </p:custDataLst>
          </p:nvPr>
        </p:nvSpPr>
        <p:spPr bwMode="auto">
          <a:xfrm>
            <a:off x="3663950" y="2624138"/>
            <a:ext cx="750888"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de-DE" sz="1200">
                <a:solidFill>
                  <a:schemeClr val="tx1"/>
                </a:solidFill>
                <a:latin typeface="Arial" charset="0"/>
                <a:sym typeface="Arial" charset="0"/>
              </a:rPr>
              <a:t>Aluminium</a:t>
            </a:r>
          </a:p>
        </p:txBody>
      </p:sp>
      <p:sp>
        <p:nvSpPr>
          <p:cNvPr id="21" name="Rectangle 54"/>
          <p:cNvSpPr/>
          <p:nvPr>
            <p:custDataLst>
              <p:tags r:id="rId18"/>
            </p:custDataLst>
          </p:nvPr>
        </p:nvSpPr>
        <p:spPr bwMode="auto">
          <a:xfrm>
            <a:off x="3429000" y="2390775"/>
            <a:ext cx="985838"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de-DE" sz="1200">
                <a:solidFill>
                  <a:schemeClr val="tx1"/>
                </a:solidFill>
                <a:latin typeface="Arial" charset="0"/>
                <a:cs typeface="Arial" charset="0"/>
              </a:rPr>
              <a:t>Andere Erze</a:t>
            </a:r>
            <a:r>
              <a:rPr lang="ru-RU" sz="1200" baseline="30000">
                <a:solidFill>
                  <a:schemeClr val="tx1"/>
                </a:solidFill>
                <a:latin typeface="Arial" charset="0"/>
                <a:cs typeface="Arial" charset="0"/>
                <a:sym typeface="Arial" charset="0"/>
              </a:rPr>
              <a:t>1</a:t>
            </a:r>
            <a:endParaRPr lang="en-US" sz="1200" baseline="30000">
              <a:solidFill>
                <a:schemeClr val="tx1"/>
              </a:solidFill>
              <a:latin typeface="Arial" charset="0"/>
              <a:cs typeface="Arial" charset="0"/>
              <a:sym typeface="Arial" charset="0"/>
            </a:endParaRPr>
          </a:p>
        </p:txBody>
      </p:sp>
      <p:sp>
        <p:nvSpPr>
          <p:cNvPr id="22" name="Rectangle 6"/>
          <p:cNvSpPr/>
          <p:nvPr>
            <p:custDataLst>
              <p:tags r:id="rId19"/>
            </p:custDataLst>
          </p:nvPr>
        </p:nvSpPr>
        <p:spPr bwMode="gray">
          <a:xfrm>
            <a:off x="4911725" y="6329363"/>
            <a:ext cx="219075" cy="165100"/>
          </a:xfrm>
          <a:prstGeom prst="rect">
            <a:avLst/>
          </a:prstGeom>
          <a:solidFill>
            <a:srgbClr val="000000"/>
          </a:solid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1A0B8263-F220-48F2-968F-AF71381EA845}" type="datetime'''''''''''''''''''''''''''''''''''''''2''''''%'''''''''''''">
              <a:rPr lang="en-US" sz="1200">
                <a:solidFill>
                  <a:schemeClr val="bg1"/>
                </a:solidFill>
                <a:cs typeface="Arial"/>
              </a:rPr>
              <a:pPr algn="ctr" fontAlgn="auto">
                <a:lnSpc>
                  <a:spcPct val="90000"/>
                </a:lnSpc>
                <a:defRPr/>
              </a:pPr>
              <a:t>2%</a:t>
            </a:fld>
            <a:endParaRPr lang="en-US" sz="1200" dirty="0">
              <a:solidFill>
                <a:schemeClr val="bg1"/>
              </a:solidFill>
              <a:latin typeface="Arial"/>
              <a:cs typeface="Arial"/>
              <a:sym typeface="Arial"/>
            </a:endParaRPr>
          </a:p>
        </p:txBody>
      </p:sp>
      <p:sp>
        <p:nvSpPr>
          <p:cNvPr id="23" name="Rectangle 11"/>
          <p:cNvSpPr/>
          <p:nvPr>
            <p:custDataLst>
              <p:tags r:id="rId20"/>
            </p:custDataLst>
          </p:nvPr>
        </p:nvSpPr>
        <p:spPr bwMode="auto">
          <a:xfrm>
            <a:off x="4870450" y="6000750"/>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r>
              <a:rPr lang="ru-RU" sz="1200" dirty="0">
                <a:solidFill>
                  <a:schemeClr val="tx1"/>
                </a:solidFill>
                <a:cs typeface="Arial"/>
              </a:rPr>
              <a:t>13%</a:t>
            </a:r>
            <a:endParaRPr lang="en-US" sz="1200" dirty="0">
              <a:solidFill>
                <a:schemeClr val="tx1"/>
              </a:solidFill>
              <a:latin typeface="Arial"/>
              <a:cs typeface="Arial"/>
              <a:sym typeface="Arial"/>
            </a:endParaRPr>
          </a:p>
        </p:txBody>
      </p:sp>
      <p:sp>
        <p:nvSpPr>
          <p:cNvPr id="24" name="Rectangle 56"/>
          <p:cNvSpPr/>
          <p:nvPr>
            <p:custDataLst>
              <p:tags r:id="rId21"/>
            </p:custDataLst>
          </p:nvPr>
        </p:nvSpPr>
        <p:spPr bwMode="gray">
          <a:xfrm>
            <a:off x="4870450" y="4910138"/>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r>
              <a:rPr lang="ru-RU" sz="1200" dirty="0">
                <a:solidFill>
                  <a:schemeClr val="bg1"/>
                </a:solidFill>
                <a:cs typeface="Arial"/>
              </a:rPr>
              <a:t>40%</a:t>
            </a:r>
            <a:endParaRPr lang="en-US" sz="1200" dirty="0">
              <a:solidFill>
                <a:schemeClr val="bg1"/>
              </a:solidFill>
              <a:latin typeface="Arial"/>
              <a:cs typeface="Arial"/>
              <a:sym typeface="Arial"/>
            </a:endParaRPr>
          </a:p>
        </p:txBody>
      </p:sp>
      <p:sp>
        <p:nvSpPr>
          <p:cNvPr id="25" name="Rectangle 57"/>
          <p:cNvSpPr/>
          <p:nvPr>
            <p:custDataLst>
              <p:tags r:id="rId22"/>
            </p:custDataLst>
          </p:nvPr>
        </p:nvSpPr>
        <p:spPr bwMode="gray">
          <a:xfrm>
            <a:off x="4870450" y="3757613"/>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23DCFE13-5FC7-4E9F-B41A-C7A27B827D0D}" type="datetime'''1''''''''''''7''''''%'''''''''''''''''''''''''''">
              <a:rPr lang="en-US" sz="1200">
                <a:solidFill>
                  <a:schemeClr val="bg1"/>
                </a:solidFill>
                <a:cs typeface="Arial"/>
              </a:rPr>
              <a:pPr algn="ctr" fontAlgn="auto">
                <a:lnSpc>
                  <a:spcPct val="90000"/>
                </a:lnSpc>
                <a:defRPr/>
              </a:pPr>
              <a:t>17%</a:t>
            </a:fld>
            <a:endParaRPr lang="en-US" sz="1200" dirty="0">
              <a:solidFill>
                <a:schemeClr val="bg1"/>
              </a:solidFill>
              <a:latin typeface="Arial"/>
              <a:cs typeface="Arial"/>
              <a:sym typeface="Arial"/>
            </a:endParaRPr>
          </a:p>
        </p:txBody>
      </p:sp>
      <p:sp>
        <p:nvSpPr>
          <p:cNvPr id="26" name="Rectangle 9"/>
          <p:cNvSpPr/>
          <p:nvPr>
            <p:custDataLst>
              <p:tags r:id="rId23"/>
            </p:custDataLst>
          </p:nvPr>
        </p:nvSpPr>
        <p:spPr bwMode="auto">
          <a:xfrm>
            <a:off x="4870450" y="3048000"/>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95A369A9-E0CB-4837-BBF6-97C23E8806D9}" type="datetime'17''''''''''''%'''''''''''''''''''''''''''''''''''''">
              <a:rPr lang="en-US" sz="1200">
                <a:solidFill>
                  <a:schemeClr val="tx1"/>
                </a:solidFill>
                <a:cs typeface="Arial"/>
              </a:rPr>
              <a:pPr algn="ctr" fontAlgn="auto">
                <a:lnSpc>
                  <a:spcPct val="90000"/>
                </a:lnSpc>
                <a:defRPr/>
              </a:pPr>
              <a:t>17%</a:t>
            </a:fld>
            <a:endParaRPr lang="en-US" sz="1200" dirty="0">
              <a:solidFill>
                <a:schemeClr val="tx1"/>
              </a:solidFill>
              <a:latin typeface="Arial"/>
              <a:cs typeface="Arial"/>
              <a:sym typeface="Arial"/>
            </a:endParaRPr>
          </a:p>
        </p:txBody>
      </p:sp>
      <p:sp>
        <p:nvSpPr>
          <p:cNvPr id="27" name="Rectangle 123"/>
          <p:cNvSpPr/>
          <p:nvPr>
            <p:custDataLst>
              <p:tags r:id="rId24"/>
            </p:custDataLst>
          </p:nvPr>
        </p:nvSpPr>
        <p:spPr bwMode="gray">
          <a:xfrm>
            <a:off x="4911725" y="2624138"/>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73715E61-67AF-4633-BA2A-2484876E9899}" type="datetime'''''''3''''''''''''%'''''''''''''''''''''''">
              <a:rPr lang="en-US" sz="1200">
                <a:solidFill>
                  <a:schemeClr val="bg1"/>
                </a:solidFill>
                <a:cs typeface="Arial"/>
              </a:rPr>
              <a:pPr algn="ctr" fontAlgn="auto">
                <a:lnSpc>
                  <a:spcPct val="90000"/>
                </a:lnSpc>
                <a:defRPr/>
              </a:pPr>
              <a:t>3%</a:t>
            </a:fld>
            <a:endParaRPr lang="en-US" sz="1200" dirty="0">
              <a:solidFill>
                <a:schemeClr val="bg1"/>
              </a:solidFill>
              <a:latin typeface="Arial"/>
              <a:cs typeface="Arial"/>
              <a:sym typeface="Arial"/>
            </a:endParaRPr>
          </a:p>
        </p:txBody>
      </p:sp>
      <p:sp>
        <p:nvSpPr>
          <p:cNvPr id="28" name="Oval 75"/>
          <p:cNvSpPr>
            <a:spLocks noChangeAspect="1"/>
          </p:cNvSpPr>
          <p:nvPr>
            <p:custDataLst>
              <p:tags r:id="rId25"/>
            </p:custDataLst>
          </p:nvPr>
        </p:nvSpPr>
        <p:spPr>
          <a:xfrm>
            <a:off x="1042988" y="3681413"/>
            <a:ext cx="295275" cy="295275"/>
          </a:xfrm>
          <a:prstGeom prst="ellipse">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r>
              <a:rPr lang="ru-RU" sz="1400" b="1" dirty="0">
                <a:solidFill>
                  <a:schemeClr val="tx1"/>
                </a:solidFill>
                <a:latin typeface="Arial" pitchFamily="34" charset="0"/>
                <a:cs typeface="Arial" pitchFamily="34" charset="0"/>
              </a:rPr>
              <a:t>2</a:t>
            </a:r>
            <a:endParaRPr lang="en-US" sz="1400" b="1" dirty="0">
              <a:solidFill>
                <a:schemeClr val="tx1"/>
              </a:solidFill>
              <a:latin typeface="Arial" pitchFamily="34" charset="0"/>
              <a:cs typeface="Arial" pitchFamily="34" charset="0"/>
            </a:endParaRPr>
          </a:p>
        </p:txBody>
      </p:sp>
      <p:sp>
        <p:nvSpPr>
          <p:cNvPr id="29" name="Oval 76"/>
          <p:cNvSpPr>
            <a:spLocks noChangeAspect="1"/>
          </p:cNvSpPr>
          <p:nvPr>
            <p:custDataLst>
              <p:tags r:id="rId26"/>
            </p:custDataLst>
          </p:nvPr>
        </p:nvSpPr>
        <p:spPr>
          <a:xfrm>
            <a:off x="1042988" y="5121275"/>
            <a:ext cx="295275" cy="295275"/>
          </a:xfrm>
          <a:prstGeom prst="ellipse">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r>
              <a:rPr lang="ru-RU" sz="1400" b="1" dirty="0">
                <a:solidFill>
                  <a:schemeClr val="tx1"/>
                </a:solidFill>
                <a:latin typeface="Arial" pitchFamily="34" charset="0"/>
                <a:cs typeface="Arial" pitchFamily="34" charset="0"/>
              </a:rPr>
              <a:t>3</a:t>
            </a:r>
            <a:endParaRPr lang="en-US" sz="1400" b="1" dirty="0">
              <a:solidFill>
                <a:schemeClr val="tx1"/>
              </a:solidFill>
              <a:latin typeface="Arial" pitchFamily="34" charset="0"/>
              <a:cs typeface="Arial" pitchFamily="34" charset="0"/>
            </a:endParaRPr>
          </a:p>
        </p:txBody>
      </p:sp>
      <p:cxnSp>
        <p:nvCxnSpPr>
          <p:cNvPr id="30" name="Elbow Connector 35"/>
          <p:cNvCxnSpPr/>
          <p:nvPr>
            <p:custDataLst>
              <p:tags r:id="rId27"/>
            </p:custDataLst>
          </p:nvPr>
        </p:nvCxnSpPr>
        <p:spPr>
          <a:xfrm>
            <a:off x="868363" y="2928938"/>
            <a:ext cx="163512" cy="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5"/>
          <p:cNvCxnSpPr/>
          <p:nvPr>
            <p:custDataLst>
              <p:tags r:id="rId28"/>
            </p:custDataLst>
          </p:nvPr>
        </p:nvCxnSpPr>
        <p:spPr>
          <a:xfrm>
            <a:off x="868363" y="4365625"/>
            <a:ext cx="163512" cy="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5"/>
          <p:cNvCxnSpPr/>
          <p:nvPr>
            <p:custDataLst>
              <p:tags r:id="rId29"/>
            </p:custDataLst>
          </p:nvPr>
        </p:nvCxnSpPr>
        <p:spPr>
          <a:xfrm>
            <a:off x="868363" y="5805488"/>
            <a:ext cx="163512" cy="0"/>
          </a:xfrm>
          <a:prstGeom prst="straightConnector1">
            <a:avLst/>
          </a:prstGeom>
          <a:ln w="285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84"/>
          <p:cNvCxnSpPr/>
          <p:nvPr>
            <p:custDataLst>
              <p:tags r:id="rId30"/>
            </p:custDataLst>
          </p:nvPr>
        </p:nvCxnSpPr>
        <p:spPr>
          <a:xfrm flipH="1" flipV="1">
            <a:off x="3875088" y="6237288"/>
            <a:ext cx="601662"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85"/>
          <p:cNvCxnSpPr/>
          <p:nvPr>
            <p:custDataLst>
              <p:tags r:id="rId31"/>
            </p:custDataLst>
          </p:nvPr>
        </p:nvCxnSpPr>
        <p:spPr>
          <a:xfrm flipH="1">
            <a:off x="1190625" y="3597275"/>
            <a:ext cx="1941513"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87"/>
          <p:cNvCxnSpPr/>
          <p:nvPr>
            <p:custDataLst>
              <p:tags r:id="rId32"/>
            </p:custDataLst>
          </p:nvPr>
        </p:nvCxnSpPr>
        <p:spPr>
          <a:xfrm flipH="1">
            <a:off x="1190625" y="5026025"/>
            <a:ext cx="1941513"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88"/>
          <p:cNvCxnSpPr/>
          <p:nvPr>
            <p:custDataLst>
              <p:tags r:id="rId33"/>
            </p:custDataLst>
          </p:nvPr>
        </p:nvCxnSpPr>
        <p:spPr>
          <a:xfrm flipH="1" flipV="1">
            <a:off x="3132138" y="5026025"/>
            <a:ext cx="742950" cy="1211263"/>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97"/>
          <p:cNvCxnSpPr/>
          <p:nvPr>
            <p:custDataLst>
              <p:tags r:id="rId34"/>
            </p:custDataLst>
          </p:nvPr>
        </p:nvCxnSpPr>
        <p:spPr>
          <a:xfrm flipH="1" flipV="1">
            <a:off x="3132138" y="3598863"/>
            <a:ext cx="790575" cy="2170112"/>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100"/>
          <p:cNvCxnSpPr/>
          <p:nvPr>
            <p:custDataLst>
              <p:tags r:id="rId35"/>
            </p:custDataLst>
          </p:nvPr>
        </p:nvCxnSpPr>
        <p:spPr>
          <a:xfrm flipH="1">
            <a:off x="1190625" y="6453188"/>
            <a:ext cx="3021013"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101"/>
          <p:cNvCxnSpPr/>
          <p:nvPr>
            <p:custDataLst>
              <p:tags r:id="rId36"/>
            </p:custDataLst>
          </p:nvPr>
        </p:nvCxnSpPr>
        <p:spPr>
          <a:xfrm flipH="1">
            <a:off x="1190625" y="2168525"/>
            <a:ext cx="3373438" cy="0"/>
          </a:xfrm>
          <a:prstGeom prst="line">
            <a:avLst/>
          </a:prstGeom>
          <a:ln w="19050" cap="flat">
            <a:solidFill>
              <a:schemeClr val="accent4"/>
            </a:soli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Isosceles Triangle 131"/>
          <p:cNvSpPr/>
          <p:nvPr>
            <p:custDataLst>
              <p:tags r:id="rId37"/>
            </p:custDataLst>
          </p:nvPr>
        </p:nvSpPr>
        <p:spPr>
          <a:xfrm rot="16200000">
            <a:off x="4961732" y="4895056"/>
            <a:ext cx="1493838" cy="111125"/>
          </a:xfrm>
          <a:prstGeom prst="triangle">
            <a:avLst/>
          </a:prstGeom>
          <a:solidFill>
            <a:schemeClr val="bg2"/>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en-US" sz="1600" dirty="0">
              <a:solidFill>
                <a:schemeClr val="bg1"/>
              </a:solidFill>
              <a:latin typeface="Arial"/>
              <a:cs typeface="Arial"/>
              <a:sym typeface="Arial"/>
            </a:endParaRPr>
          </a:p>
        </p:txBody>
      </p:sp>
      <p:sp>
        <p:nvSpPr>
          <p:cNvPr id="33184" name="Text Placeholder 2"/>
          <p:cNvSpPr txBox="1">
            <a:spLocks/>
          </p:cNvSpPr>
          <p:nvPr>
            <p:custDataLst>
              <p:tags r:id="rId38"/>
            </p:custDataLst>
          </p:nvPr>
        </p:nvSpPr>
        <p:spPr bwMode="auto">
          <a:xfrm>
            <a:off x="5876925" y="6086475"/>
            <a:ext cx="3087688" cy="366713"/>
          </a:xfrm>
          <a:prstGeom prst="rect">
            <a:avLst/>
          </a:prstGeom>
          <a:noFill/>
          <a:ln w="9525">
            <a:noFill/>
            <a:miter lim="800000"/>
            <a:headEnd/>
            <a:tailEnd/>
          </a:ln>
        </p:spPr>
        <p:txBody>
          <a:bodyPr anchor="ctr"/>
          <a:lstStyle/>
          <a:p>
            <a:pPr marL="128588" indent="-128588">
              <a:lnSpc>
                <a:spcPct val="85000"/>
              </a:lnSpc>
              <a:spcAft>
                <a:spcPts val="600"/>
              </a:spcAft>
              <a:buFont typeface="Arial" charset="0"/>
              <a:buChar char="•"/>
            </a:pPr>
            <a:r>
              <a:rPr lang="de-DE" sz="1400">
                <a:latin typeface="Calibri" pitchFamily="34" charset="0"/>
              </a:rPr>
              <a:t>Die NLMK Gruppe verbraucht </a:t>
            </a:r>
            <a:r>
              <a:rPr lang="en-US" sz="1400">
                <a:latin typeface="Calibri" pitchFamily="34" charset="0"/>
              </a:rPr>
              <a:t>~</a:t>
            </a:r>
            <a:r>
              <a:rPr lang="ru-RU" sz="1400">
                <a:latin typeface="Calibri" pitchFamily="34" charset="0"/>
              </a:rPr>
              <a:t>9% </a:t>
            </a:r>
            <a:r>
              <a:rPr lang="de-DE" sz="1400">
                <a:latin typeface="Calibri" pitchFamily="34" charset="0"/>
              </a:rPr>
              <a:t>der Mahlkugeln auf dem Markt der RF</a:t>
            </a:r>
            <a:endParaRPr lang="en-US" sz="1400">
              <a:latin typeface="Calibri" pitchFamily="34" charset="0"/>
            </a:endParaRPr>
          </a:p>
        </p:txBody>
      </p:sp>
      <p:graphicFrame>
        <p:nvGraphicFramePr>
          <p:cNvPr id="33147" name="Object 2427"/>
          <p:cNvGraphicFramePr>
            <a:graphicFrameLocks/>
          </p:cNvGraphicFramePr>
          <p:nvPr>
            <p:custDataLst>
              <p:tags r:id="rId39"/>
            </p:custDataLst>
          </p:nvPr>
        </p:nvGraphicFramePr>
        <p:xfrm>
          <a:off x="5427663" y="4113213"/>
          <a:ext cx="1943100" cy="1800225"/>
        </p:xfrm>
        <a:graphic>
          <a:graphicData uri="http://schemas.openxmlformats.org/presentationml/2006/ole">
            <mc:AlternateContent xmlns:mc="http://schemas.openxmlformats.org/markup-compatibility/2006">
              <mc:Choice xmlns:v="urn:schemas-microsoft-com:vml" Requires="v">
                <p:oleObj spid="_x0000_s33174" name="Chart" r:id="rId60" imgW="1943100" imgH="1800225" progId="MSGraph.Chart.8">
                  <p:embed followColorScheme="full"/>
                </p:oleObj>
              </mc:Choice>
              <mc:Fallback>
                <p:oleObj name="Chart" r:id="rId60" imgW="1943100" imgH="1800225" progId="MSGraph.Chart.8">
                  <p:embed followColorScheme="full"/>
                  <p:pic>
                    <p:nvPicPr>
                      <p:cNvPr id="0" name="Picture 2427"/>
                      <p:cNvPicPr>
                        <a:picLocks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27663" y="4113213"/>
                        <a:ext cx="1943100" cy="180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Rectangle 83"/>
          <p:cNvSpPr/>
          <p:nvPr>
            <p:custDataLst>
              <p:tags r:id="rId40"/>
            </p:custDataLst>
          </p:nvPr>
        </p:nvSpPr>
        <p:spPr bwMode="auto">
          <a:xfrm>
            <a:off x="6996113" y="5459413"/>
            <a:ext cx="1108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latin typeface="Arial" charset="0"/>
                <a:cs typeface="Arial" charset="0"/>
              </a:rPr>
              <a:t>Metalloinwest</a:t>
            </a:r>
            <a:endParaRPr lang="en-US" sz="1200">
              <a:solidFill>
                <a:schemeClr val="tx1"/>
              </a:solidFill>
              <a:latin typeface="Arial" charset="0"/>
              <a:cs typeface="Arial" charset="0"/>
              <a:sym typeface="Arial" charset="0"/>
            </a:endParaRPr>
          </a:p>
        </p:txBody>
      </p:sp>
      <p:sp>
        <p:nvSpPr>
          <p:cNvPr id="44" name="Rectangle 78"/>
          <p:cNvSpPr/>
          <p:nvPr>
            <p:custDataLst>
              <p:tags r:id="rId41"/>
            </p:custDataLst>
          </p:nvPr>
        </p:nvSpPr>
        <p:spPr bwMode="auto">
          <a:xfrm>
            <a:off x="6996113" y="5102225"/>
            <a:ext cx="1011237"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b="1">
                <a:solidFill>
                  <a:schemeClr val="tx1"/>
                </a:solidFill>
                <a:latin typeface="Arial" charset="0"/>
                <a:cs typeface="Arial" charset="0"/>
              </a:rPr>
              <a:t>NLMK </a:t>
            </a:r>
            <a:r>
              <a:rPr lang="de-DE" sz="1200" b="1">
                <a:solidFill>
                  <a:schemeClr val="tx1"/>
                </a:solidFill>
                <a:latin typeface="Arial" charset="0"/>
                <a:cs typeface="Arial" charset="0"/>
              </a:rPr>
              <a:t>Gruppe</a:t>
            </a:r>
            <a:endParaRPr lang="de-DE" sz="1200" b="1">
              <a:solidFill>
                <a:schemeClr val="tx1"/>
              </a:solidFill>
              <a:latin typeface="Arial" charset="0"/>
              <a:cs typeface="Arial" charset="0"/>
              <a:sym typeface="Arial" charset="0"/>
            </a:endParaRPr>
          </a:p>
        </p:txBody>
      </p:sp>
      <p:sp>
        <p:nvSpPr>
          <p:cNvPr id="45" name="Rectangle 89"/>
          <p:cNvSpPr/>
          <p:nvPr>
            <p:custDataLst>
              <p:tags r:id="rId42"/>
            </p:custDataLst>
          </p:nvPr>
        </p:nvSpPr>
        <p:spPr bwMode="auto">
          <a:xfrm>
            <a:off x="6996113" y="4373563"/>
            <a:ext cx="11842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de-DE" sz="1200">
                <a:solidFill>
                  <a:schemeClr val="tx1"/>
                </a:solidFill>
                <a:latin typeface="Arial" charset="0"/>
                <a:cs typeface="Arial" charset="0"/>
              </a:rPr>
              <a:t>Andere (Eisen)</a:t>
            </a:r>
            <a:endParaRPr lang="de-DE" sz="1200">
              <a:solidFill>
                <a:schemeClr val="tx1"/>
              </a:solidFill>
              <a:latin typeface="Arial" charset="0"/>
              <a:cs typeface="Arial" charset="0"/>
              <a:sym typeface="Arial" charset="0"/>
            </a:endParaRPr>
          </a:p>
        </p:txBody>
      </p:sp>
      <p:sp>
        <p:nvSpPr>
          <p:cNvPr id="46" name="Rectangle 90"/>
          <p:cNvSpPr/>
          <p:nvPr>
            <p:custDataLst>
              <p:tags r:id="rId43"/>
            </p:custDataLst>
          </p:nvPr>
        </p:nvSpPr>
        <p:spPr bwMode="gray">
          <a:xfrm>
            <a:off x="6238875" y="5459413"/>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8DB2D99F-A644-4217-B3E2-2CD428408E5C}" type="datetime'''''''''''''1''''4%'''''">
              <a:rPr lang="en-US" sz="1200">
                <a:solidFill>
                  <a:schemeClr val="bg1"/>
                </a:solidFill>
                <a:cs typeface="Arial"/>
              </a:rPr>
              <a:pPr algn="ctr" fontAlgn="auto">
                <a:lnSpc>
                  <a:spcPct val="90000"/>
                </a:lnSpc>
                <a:defRPr/>
              </a:pPr>
              <a:t>14%</a:t>
            </a:fld>
            <a:endParaRPr lang="en-US" sz="1200" dirty="0">
              <a:solidFill>
                <a:schemeClr val="bg1"/>
              </a:solidFill>
              <a:latin typeface="Arial"/>
              <a:cs typeface="Arial"/>
              <a:sym typeface="Arial"/>
            </a:endParaRPr>
          </a:p>
        </p:txBody>
      </p:sp>
      <p:sp>
        <p:nvSpPr>
          <p:cNvPr id="47" name="Rectangle 12"/>
          <p:cNvSpPr/>
          <p:nvPr>
            <p:custDataLst>
              <p:tags r:id="rId44"/>
            </p:custDataLst>
          </p:nvPr>
        </p:nvSpPr>
        <p:spPr bwMode="gray">
          <a:xfrm>
            <a:off x="6280150" y="5102225"/>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r>
              <a:rPr lang="ru-RU" sz="1200" b="1" dirty="0">
                <a:solidFill>
                  <a:schemeClr val="bg1"/>
                </a:solidFill>
                <a:cs typeface="Arial"/>
              </a:rPr>
              <a:t>10%</a:t>
            </a:r>
            <a:endParaRPr lang="en-US" sz="1200" b="1" dirty="0">
              <a:solidFill>
                <a:schemeClr val="bg1"/>
              </a:solidFill>
              <a:latin typeface="Arial"/>
              <a:cs typeface="Arial"/>
              <a:sym typeface="Arial"/>
            </a:endParaRPr>
          </a:p>
        </p:txBody>
      </p:sp>
      <p:sp>
        <p:nvSpPr>
          <p:cNvPr id="48" name="Rectangle 19"/>
          <p:cNvSpPr/>
          <p:nvPr>
            <p:custDataLst>
              <p:tags r:id="rId45"/>
            </p:custDataLst>
          </p:nvPr>
        </p:nvSpPr>
        <p:spPr bwMode="auto">
          <a:xfrm>
            <a:off x="6238875" y="4373563"/>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84DFCBB9-EDE9-4B2B-9499-C728262795ED}" type="datetime'''''''''''''''''''''''16''%'''''''''''''''''''''''''">
              <a:rPr lang="en-US" sz="1200">
                <a:solidFill>
                  <a:schemeClr val="tx1"/>
                </a:solidFill>
                <a:cs typeface="Arial"/>
              </a:rPr>
              <a:pPr algn="ctr" fontAlgn="auto">
                <a:lnSpc>
                  <a:spcPct val="90000"/>
                </a:lnSpc>
                <a:defRPr/>
              </a:pPr>
              <a:t>16%</a:t>
            </a:fld>
            <a:endParaRPr lang="en-US" sz="1200" dirty="0">
              <a:solidFill>
                <a:schemeClr val="tx1"/>
              </a:solidFill>
              <a:latin typeface="Arial"/>
              <a:cs typeface="Arial"/>
              <a:sym typeface="Arial"/>
            </a:endParaRPr>
          </a:p>
        </p:txBody>
      </p:sp>
      <p:sp>
        <p:nvSpPr>
          <p:cNvPr id="49" name="Rectangle 15"/>
          <p:cNvSpPr/>
          <p:nvPr>
            <p:custDataLst>
              <p:tags r:id="rId46"/>
            </p:custDataLst>
          </p:nvPr>
        </p:nvSpPr>
        <p:spPr bwMode="auto">
          <a:xfrm>
            <a:off x="6996113" y="4660900"/>
            <a:ext cx="4984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cs typeface="Arial" charset="0"/>
              </a:rPr>
              <a:t>EVRAZ</a:t>
            </a:r>
            <a:endParaRPr lang="en-US" sz="1200">
              <a:solidFill>
                <a:schemeClr val="tx1"/>
              </a:solidFill>
              <a:latin typeface="Arial" charset="0"/>
              <a:cs typeface="Arial" charset="0"/>
              <a:sym typeface="Arial" charset="0"/>
            </a:endParaRPr>
          </a:p>
        </p:txBody>
      </p:sp>
      <p:sp>
        <p:nvSpPr>
          <p:cNvPr id="50" name="Rectangle 16"/>
          <p:cNvSpPr/>
          <p:nvPr>
            <p:custDataLst>
              <p:tags r:id="rId47"/>
            </p:custDataLst>
          </p:nvPr>
        </p:nvSpPr>
        <p:spPr bwMode="auto">
          <a:xfrm>
            <a:off x="6996113" y="4876800"/>
            <a:ext cx="8413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latin typeface="Arial" charset="0"/>
                <a:cs typeface="Arial" charset="0"/>
              </a:rPr>
              <a:t>Severstal</a:t>
            </a:r>
            <a:endParaRPr lang="en-US" sz="1200">
              <a:solidFill>
                <a:schemeClr val="tx1"/>
              </a:solidFill>
              <a:latin typeface="Arial" charset="0"/>
              <a:cs typeface="Arial" charset="0"/>
              <a:sym typeface="Arial" charset="0"/>
            </a:endParaRPr>
          </a:p>
        </p:txBody>
      </p:sp>
      <p:sp>
        <p:nvSpPr>
          <p:cNvPr id="51" name="Rectangle 22"/>
          <p:cNvSpPr/>
          <p:nvPr>
            <p:custDataLst>
              <p:tags r:id="rId48"/>
            </p:custDataLst>
          </p:nvPr>
        </p:nvSpPr>
        <p:spPr bwMode="gray">
          <a:xfrm>
            <a:off x="6280150" y="4854575"/>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711C2C05-52AE-45E2-84A0-D5D826A36D23}" type="datetime'''''''''''''''''''''''''''''''''''''''''''''''7''''%'''''''">
              <a:rPr lang="en-US" sz="1200">
                <a:solidFill>
                  <a:schemeClr val="bg1"/>
                </a:solidFill>
                <a:cs typeface="Arial"/>
              </a:rPr>
              <a:pPr algn="ctr" fontAlgn="auto">
                <a:lnSpc>
                  <a:spcPct val="90000"/>
                </a:lnSpc>
                <a:defRPr/>
              </a:pPr>
              <a:t>7%</a:t>
            </a:fld>
            <a:endParaRPr lang="en-US" sz="1200" dirty="0">
              <a:solidFill>
                <a:schemeClr val="bg1"/>
              </a:solidFill>
              <a:latin typeface="Arial"/>
              <a:cs typeface="Arial"/>
              <a:sym typeface="Arial"/>
            </a:endParaRPr>
          </a:p>
        </p:txBody>
      </p:sp>
      <p:sp>
        <p:nvSpPr>
          <p:cNvPr id="52" name="Rectangle 25"/>
          <p:cNvSpPr/>
          <p:nvPr>
            <p:custDataLst>
              <p:tags r:id="rId49"/>
            </p:custDataLst>
          </p:nvPr>
        </p:nvSpPr>
        <p:spPr bwMode="auto">
          <a:xfrm>
            <a:off x="6280150" y="4683125"/>
            <a:ext cx="219075" cy="165100"/>
          </a:xfrm>
          <a:prstGeom prst="rect">
            <a:avLst/>
          </a:prstGeom>
          <a:solidFill>
            <a:srgbClr val="ADABA1"/>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209587C2-64DD-44E5-B634-47CDDC03200A}" type="datetime'''''4''''''''''''''''''''''%'''''">
              <a:rPr lang="en-US" sz="1200">
                <a:solidFill>
                  <a:schemeClr val="tx1"/>
                </a:solidFill>
                <a:cs typeface="Arial"/>
              </a:rPr>
              <a:pPr algn="ctr" fontAlgn="auto">
                <a:lnSpc>
                  <a:spcPct val="90000"/>
                </a:lnSpc>
                <a:defRPr/>
              </a:pPr>
              <a:t>4%</a:t>
            </a:fld>
            <a:endParaRPr lang="en-US" sz="1200" dirty="0">
              <a:solidFill>
                <a:schemeClr val="tx1"/>
              </a:solidFill>
              <a:latin typeface="Arial"/>
              <a:cs typeface="Arial"/>
              <a:sym typeface="Arial"/>
            </a:endParaRPr>
          </a:p>
        </p:txBody>
      </p:sp>
      <p:graphicFrame>
        <p:nvGraphicFramePr>
          <p:cNvPr id="33148" name="Object 2428"/>
          <p:cNvGraphicFramePr>
            <a:graphicFrameLocks/>
          </p:cNvGraphicFramePr>
          <p:nvPr>
            <p:custDataLst>
              <p:tags r:id="rId50"/>
            </p:custDataLst>
          </p:nvPr>
        </p:nvGraphicFramePr>
        <p:xfrm>
          <a:off x="5427663" y="3400425"/>
          <a:ext cx="1943100" cy="914400"/>
        </p:xfrm>
        <a:graphic>
          <a:graphicData uri="http://schemas.openxmlformats.org/presentationml/2006/ole">
            <mc:AlternateContent xmlns:mc="http://schemas.openxmlformats.org/markup-compatibility/2006">
              <mc:Choice xmlns:v="urn:schemas-microsoft-com:vml" Requires="v">
                <p:oleObj spid="_x0000_s33175" name="Chart" r:id="rId62" imgW="1943100" imgH="914400" progId="MSGraph.Chart.8">
                  <p:embed followColorScheme="full"/>
                </p:oleObj>
              </mc:Choice>
              <mc:Fallback>
                <p:oleObj name="Chart" r:id="rId62" imgW="1943100" imgH="914400" progId="MSGraph.Chart.8">
                  <p:embed followColorScheme="full"/>
                  <p:pic>
                    <p:nvPicPr>
                      <p:cNvPr id="0" name="Picture 2428"/>
                      <p:cNvPicPr>
                        <a:picLocks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5427663" y="3400425"/>
                        <a:ext cx="19431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Rectangle 96"/>
          <p:cNvSpPr/>
          <p:nvPr>
            <p:custDataLst>
              <p:tags r:id="rId51"/>
            </p:custDataLst>
          </p:nvPr>
        </p:nvSpPr>
        <p:spPr bwMode="auto">
          <a:xfrm>
            <a:off x="6996113" y="3894138"/>
            <a:ext cx="1403350"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cs typeface="Arial" charset="0"/>
              </a:rPr>
              <a:t>Norilsk Nickel</a:t>
            </a:r>
            <a:endParaRPr lang="en-US" sz="1200">
              <a:solidFill>
                <a:schemeClr val="tx1"/>
              </a:solidFill>
              <a:latin typeface="Arial" charset="0"/>
              <a:cs typeface="Arial" charset="0"/>
              <a:sym typeface="Arial" charset="0"/>
            </a:endParaRPr>
          </a:p>
        </p:txBody>
      </p:sp>
      <p:sp>
        <p:nvSpPr>
          <p:cNvPr id="55" name="Rectangle 95"/>
          <p:cNvSpPr/>
          <p:nvPr>
            <p:custDataLst>
              <p:tags r:id="rId52"/>
            </p:custDataLst>
          </p:nvPr>
        </p:nvSpPr>
        <p:spPr bwMode="auto">
          <a:xfrm>
            <a:off x="6996113" y="3635375"/>
            <a:ext cx="395287"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a:solidFill>
                  <a:schemeClr val="tx1"/>
                </a:solidFill>
                <a:cs typeface="Arial" charset="0"/>
              </a:rPr>
              <a:t>UGMK</a:t>
            </a:r>
            <a:endParaRPr lang="en-US" sz="1200">
              <a:solidFill>
                <a:schemeClr val="tx1"/>
              </a:solidFill>
              <a:latin typeface="Arial" charset="0"/>
              <a:cs typeface="Arial" charset="0"/>
              <a:sym typeface="Arial" charset="0"/>
            </a:endParaRPr>
          </a:p>
        </p:txBody>
      </p:sp>
      <p:sp>
        <p:nvSpPr>
          <p:cNvPr id="56" name="Rectangle 81"/>
          <p:cNvSpPr/>
          <p:nvPr>
            <p:custDataLst>
              <p:tags r:id="rId53"/>
            </p:custDataLst>
          </p:nvPr>
        </p:nvSpPr>
        <p:spPr bwMode="auto">
          <a:xfrm>
            <a:off x="6996113" y="3419475"/>
            <a:ext cx="1689100"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de-DE" sz="1200">
                <a:solidFill>
                  <a:schemeClr val="tx1"/>
                </a:solidFill>
                <a:latin typeface="Arial" charset="0"/>
                <a:cs typeface="Arial" charset="0"/>
              </a:rPr>
              <a:t>Andere (Kupfer</a:t>
            </a:r>
            <a:r>
              <a:rPr lang="en-US" sz="1200">
                <a:solidFill>
                  <a:schemeClr val="tx1"/>
                </a:solidFill>
                <a:latin typeface="Arial" charset="0"/>
                <a:cs typeface="Arial" charset="0"/>
              </a:rPr>
              <a:t> und Nickel)</a:t>
            </a:r>
            <a:endParaRPr lang="en-US" sz="1200">
              <a:solidFill>
                <a:schemeClr val="tx1"/>
              </a:solidFill>
              <a:latin typeface="Arial" charset="0"/>
              <a:cs typeface="Arial" charset="0"/>
              <a:sym typeface="Arial" charset="0"/>
            </a:endParaRPr>
          </a:p>
        </p:txBody>
      </p:sp>
      <p:sp>
        <p:nvSpPr>
          <p:cNvPr id="57" name="Rectangle 98"/>
          <p:cNvSpPr/>
          <p:nvPr>
            <p:custDataLst>
              <p:tags r:id="rId54"/>
            </p:custDataLst>
          </p:nvPr>
        </p:nvSpPr>
        <p:spPr bwMode="gray">
          <a:xfrm>
            <a:off x="6280150" y="3894138"/>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19C93E8B-C36B-4431-B1CB-2354FEF6ADDB}" type="datetime'''''''''''''''''9''''''''%'''''''''''''''''''''''''''''''''">
              <a:rPr lang="en-US" sz="1200">
                <a:solidFill>
                  <a:schemeClr val="bg1"/>
                </a:solidFill>
                <a:cs typeface="Arial"/>
              </a:rPr>
              <a:pPr algn="ctr" fontAlgn="auto">
                <a:lnSpc>
                  <a:spcPct val="90000"/>
                </a:lnSpc>
                <a:defRPr/>
              </a:pPr>
              <a:t>9%</a:t>
            </a:fld>
            <a:endParaRPr lang="en-US" sz="1200" dirty="0">
              <a:solidFill>
                <a:schemeClr val="bg1"/>
              </a:solidFill>
              <a:latin typeface="Arial"/>
              <a:cs typeface="Arial"/>
              <a:sym typeface="Arial"/>
            </a:endParaRPr>
          </a:p>
        </p:txBody>
      </p:sp>
      <p:sp>
        <p:nvSpPr>
          <p:cNvPr id="58" name="Rectangle 24"/>
          <p:cNvSpPr/>
          <p:nvPr>
            <p:custDataLst>
              <p:tags r:id="rId55"/>
            </p:custDataLst>
          </p:nvPr>
        </p:nvSpPr>
        <p:spPr bwMode="auto">
          <a:xfrm>
            <a:off x="6280150" y="3451225"/>
            <a:ext cx="219075" cy="165100"/>
          </a:xfrm>
          <a:prstGeom prst="rect">
            <a:avLst/>
          </a:prstGeom>
          <a:solidFill>
            <a:srgbClr val="EFEEEC"/>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42E69815-9122-42DA-84EC-48A11C314CBE}" type="datetime'''''''''''''''''''''''''''2''''''''''''''''''%'''''''''''''">
              <a:rPr lang="en-US" sz="1200">
                <a:solidFill>
                  <a:schemeClr val="tx1"/>
                </a:solidFill>
                <a:cs typeface="Arial"/>
              </a:rPr>
              <a:pPr algn="ctr" fontAlgn="auto">
                <a:lnSpc>
                  <a:spcPct val="90000"/>
                </a:lnSpc>
                <a:defRPr/>
              </a:pPr>
              <a:t>2%</a:t>
            </a:fld>
            <a:endParaRPr lang="en-US" sz="1200" dirty="0">
              <a:solidFill>
                <a:schemeClr val="tx1"/>
              </a:solidFill>
              <a:latin typeface="Arial"/>
              <a:cs typeface="Arial"/>
              <a:sym typeface="Arial"/>
            </a:endParaRPr>
          </a:p>
        </p:txBody>
      </p:sp>
      <p:sp>
        <p:nvSpPr>
          <p:cNvPr id="59" name="Isosceles Triangle 102"/>
          <p:cNvSpPr/>
          <p:nvPr>
            <p:custDataLst>
              <p:tags r:id="rId56"/>
            </p:custDataLst>
          </p:nvPr>
        </p:nvSpPr>
        <p:spPr>
          <a:xfrm rot="16200000">
            <a:off x="5401469" y="3750469"/>
            <a:ext cx="612775" cy="112713"/>
          </a:xfrm>
          <a:prstGeom prst="triangle">
            <a:avLst/>
          </a:prstGeom>
          <a:solidFill>
            <a:schemeClr val="tx2"/>
          </a:solidFill>
          <a:ln w="6350" cap="flat" cmpd="sng" algn="ctr">
            <a:noFill/>
            <a:prstDash val="solid"/>
            <a:miter lim="800000"/>
          </a:ln>
          <a:effectLst/>
          <a:extLst/>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en-US" sz="1600" dirty="0">
              <a:solidFill>
                <a:schemeClr val="bg1"/>
              </a:solidFill>
              <a:latin typeface="Arial"/>
              <a:cs typeface="Arial"/>
              <a:sym typeface="Arial"/>
            </a:endParaRPr>
          </a:p>
        </p:txBody>
      </p:sp>
      <p:sp>
        <p:nvSpPr>
          <p:cNvPr id="33201" name="Rectangle 3"/>
          <p:cNvSpPr>
            <a:spLocks noChangeArrowheads="1"/>
          </p:cNvSpPr>
          <p:nvPr/>
        </p:nvSpPr>
        <p:spPr bwMode="auto">
          <a:xfrm>
            <a:off x="425450" y="96838"/>
            <a:ext cx="8181975" cy="519112"/>
          </a:xfrm>
          <a:prstGeom prst="rect">
            <a:avLst/>
          </a:prstGeom>
          <a:noFill/>
          <a:ln w="9525">
            <a:noFill/>
            <a:miter lim="800000"/>
            <a:headEnd/>
            <a:tailEnd/>
          </a:ln>
        </p:spPr>
        <p:txBody>
          <a:bodyPr wrap="none">
            <a:spAutoFit/>
          </a:bodyPr>
          <a:lstStyle/>
          <a:p>
            <a:pPr algn="ctr"/>
            <a:r>
              <a:rPr lang="de-DE" altLang="ru-RU" sz="2800" b="1" u="sng">
                <a:latin typeface="Calibri" pitchFamily="34" charset="0"/>
              </a:rPr>
              <a:t>VERBRAUCHSSTRUKTUR DER MAHLKUGELN</a:t>
            </a:r>
            <a:r>
              <a:rPr lang="ru-RU" altLang="ru-RU" sz="2800" b="1" u="sng">
                <a:latin typeface="Calibri" pitchFamily="34" charset="0"/>
              </a:rPr>
              <a:t> </a:t>
            </a:r>
            <a:r>
              <a:rPr lang="de-DE" altLang="ru-RU" sz="2800" b="1" u="sng">
                <a:latin typeface="Calibri" pitchFamily="34" charset="0"/>
              </a:rPr>
              <a:t>IN DER RF</a:t>
            </a:r>
            <a:endParaRPr lang="ru-RU" altLang="ru-RU" sz="2800" b="1" u="sng">
              <a:latin typeface="Calibri" pitchFamily="34" charset="0"/>
            </a:endParaRPr>
          </a:p>
        </p:txBody>
      </p:sp>
      <p:sp>
        <p:nvSpPr>
          <p:cNvPr id="2" name="Номер слайда 1"/>
          <p:cNvSpPr>
            <a:spLocks noGrp="1"/>
          </p:cNvSpPr>
          <p:nvPr>
            <p:ph type="sldNum" sz="quarter" idx="12"/>
          </p:nvPr>
        </p:nvSpPr>
        <p:spPr/>
        <p:txBody>
          <a:bodyPr/>
          <a:lstStyle/>
          <a:p>
            <a:pPr>
              <a:defRPr/>
            </a:pPr>
            <a:fld id="{74CA690C-7444-4E5B-9CD9-C25AD53D6D61}" type="slidenum">
              <a:rPr lang="ru-RU"/>
              <a:pPr>
                <a:defRPr/>
              </a:pPr>
              <a:t>5</a:t>
            </a:fld>
            <a:endParaRPr lang="ru-RU" dirty="0"/>
          </a:p>
        </p:txBody>
      </p:sp>
      <p:sp>
        <p:nvSpPr>
          <p:cNvPr id="3" name="Прямоугольник 2"/>
          <p:cNvSpPr/>
          <p:nvPr/>
        </p:nvSpPr>
        <p:spPr>
          <a:xfrm>
            <a:off x="395288" y="692150"/>
            <a:ext cx="8489950" cy="849313"/>
          </a:xfrm>
          <a:prstGeom prst="rect">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33204" name="Picture 2486"/>
          <p:cNvPicPr>
            <a:picLocks noChangeAspect="1" noChangeArrowheads="1"/>
          </p:cNvPicPr>
          <p:nvPr/>
        </p:nvPicPr>
        <p:blipFill>
          <a:blip r:embed="rId64"/>
          <a:srcRect/>
          <a:stretch>
            <a:fillRect/>
          </a:stretch>
        </p:blipFill>
        <p:spPr bwMode="auto">
          <a:xfrm>
            <a:off x="179388" y="2349500"/>
            <a:ext cx="704850" cy="4032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p:cNvPicPr>
            <a:picLocks noChangeAspect="1" noChangeArrowheads="1"/>
          </p:cNvPicPr>
          <p:nvPr/>
        </p:nvPicPr>
        <p:blipFill>
          <a:blip r:embed="rId2"/>
          <a:srcRect/>
          <a:stretch>
            <a:fillRect/>
          </a:stretch>
        </p:blipFill>
        <p:spPr bwMode="auto">
          <a:xfrm>
            <a:off x="115888" y="657225"/>
            <a:ext cx="8848725" cy="5543550"/>
          </a:xfrm>
          <a:prstGeom prst="rect">
            <a:avLst/>
          </a:prstGeom>
          <a:noFill/>
          <a:ln w="9525">
            <a:noFill/>
            <a:miter lim="800000"/>
            <a:headEnd/>
            <a:tailEnd/>
          </a:ln>
        </p:spPr>
      </p:pic>
      <p:sp>
        <p:nvSpPr>
          <p:cNvPr id="4" name="Номер слайда 3"/>
          <p:cNvSpPr>
            <a:spLocks noGrp="1"/>
          </p:cNvSpPr>
          <p:nvPr>
            <p:ph type="sldNum" sz="quarter" idx="12"/>
          </p:nvPr>
        </p:nvSpPr>
        <p:spPr>
          <a:xfrm>
            <a:off x="6553200" y="6303963"/>
            <a:ext cx="2133600" cy="365125"/>
          </a:xfrm>
        </p:spPr>
        <p:txBody>
          <a:bodyPr/>
          <a:lstStyle/>
          <a:p>
            <a:pPr>
              <a:defRPr/>
            </a:pPr>
            <a:fld id="{C6EA80C9-385E-4FE5-9672-B38EC85B6F71}" type="slidenum">
              <a:rPr lang="ru-RU"/>
              <a:pPr>
                <a:defRPr/>
              </a:pPr>
              <a:t>6</a:t>
            </a:fld>
            <a:endParaRPr lang="ru-RU" dirty="0"/>
          </a:p>
        </p:txBody>
      </p:sp>
      <p:graphicFrame>
        <p:nvGraphicFramePr>
          <p:cNvPr id="5" name="Group 169"/>
          <p:cNvGraphicFramePr>
            <a:graphicFrameLocks noGrp="1"/>
          </p:cNvGraphicFramePr>
          <p:nvPr/>
        </p:nvGraphicFramePr>
        <p:xfrm>
          <a:off x="7235825" y="3665538"/>
          <a:ext cx="1728788" cy="885825"/>
        </p:xfrm>
        <a:graphic>
          <a:graphicData uri="http://schemas.openxmlformats.org/drawingml/2006/table">
            <a:tbl>
              <a:tblPr/>
              <a:tblGrid>
                <a:gridCol w="1728788"/>
              </a:tblGrid>
              <a:tr h="885825">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de-DE" sz="1100" b="1" i="0" u="none" strike="noStrike" cap="none" normalizeH="0" baseline="0" smtClean="0">
                          <a:ln>
                            <a:noFill/>
                          </a:ln>
                          <a:solidFill>
                            <a:srgbClr val="000000"/>
                          </a:solidFill>
                          <a:effectLst/>
                          <a:latin typeface="Times New Roman" pitchFamily="18" charset="0"/>
                          <a:cs typeface="Times New Roman" pitchFamily="18" charset="0"/>
                        </a:rPr>
                        <a:t>Gesamtkosten der Kugeln</a:t>
                      </a:r>
                      <a:endParaRPr kumimoji="0" lang="ru-RU" sz="1100" b="1" i="0" u="none" strike="noStrike" cap="none" normalizeH="0" baseline="0" smtClean="0">
                        <a:ln>
                          <a:noFill/>
                        </a:ln>
                        <a:solidFill>
                          <a:srgbClr val="000000"/>
                        </a:solidFill>
                        <a:effectLst/>
                        <a:latin typeface="Times New Roman" pitchFamily="18" charset="0"/>
                        <a:cs typeface="Times New Roman" pitchFamily="18" charset="0"/>
                      </a:endParaRPr>
                    </a:p>
                  </a:txBody>
                  <a:tcPr marL="9525"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4974" name="Group 158"/>
          <p:cNvGraphicFramePr>
            <a:graphicFrameLocks noGrp="1"/>
          </p:cNvGraphicFramePr>
          <p:nvPr/>
        </p:nvGraphicFramePr>
        <p:xfrm>
          <a:off x="6300788" y="2081213"/>
          <a:ext cx="863600" cy="680085"/>
        </p:xfrm>
        <a:graphic>
          <a:graphicData uri="http://schemas.openxmlformats.org/drawingml/2006/table">
            <a:tbl>
              <a:tblPr/>
              <a:tblGrid>
                <a:gridCol w="863600"/>
              </a:tblGrid>
              <a:tr h="5127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1.2 </a:t>
                      </a:r>
                      <a:r>
                        <a:rPr kumimoji="0" lang="de-DE" sz="1100" b="0" i="0" u="none" strike="noStrike" cap="none" normalizeH="0" baseline="0" smtClean="0">
                          <a:ln>
                            <a:noFill/>
                          </a:ln>
                          <a:solidFill>
                            <a:srgbClr val="000000"/>
                          </a:solidFill>
                          <a:effectLst/>
                          <a:latin typeface="Calibri" pitchFamily="34" charset="0"/>
                        </a:rPr>
                        <a:t>Verbrauchs-erfassung der Kugeln</a:t>
                      </a:r>
                      <a:r>
                        <a:rPr kumimoji="0" lang="ru-RU" sz="1100" b="0" i="0" u="none" strike="noStrike" cap="none" normalizeH="0" baseline="0" smtClean="0">
                          <a:ln>
                            <a:noFill/>
                          </a:ln>
                          <a:solidFill>
                            <a:srgbClr val="000000"/>
                          </a:solidFill>
                          <a:effectLst/>
                          <a:latin typeface="Calibri" pitchFamily="34" charset="0"/>
                        </a:rPr>
                        <a:t> 1%</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81" name="Group 165"/>
          <p:cNvGraphicFramePr>
            <a:graphicFrameLocks noGrp="1"/>
          </p:cNvGraphicFramePr>
          <p:nvPr/>
        </p:nvGraphicFramePr>
        <p:xfrm>
          <a:off x="5508625" y="5537200"/>
          <a:ext cx="792163" cy="344805"/>
        </p:xfrm>
        <a:graphic>
          <a:graphicData uri="http://schemas.openxmlformats.org/drawingml/2006/table">
            <a:tbl>
              <a:tblPr/>
              <a:tblGrid>
                <a:gridCol w="792163"/>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1" i="0" u="none" strike="noStrike" cap="none" normalizeH="0" baseline="0" smtClean="0">
                          <a:ln>
                            <a:noFill/>
                          </a:ln>
                          <a:solidFill>
                            <a:srgbClr val="000000"/>
                          </a:solidFill>
                          <a:effectLst/>
                          <a:latin typeface="Calibri" pitchFamily="34" charset="0"/>
                        </a:rPr>
                        <a:t>2.</a:t>
                      </a:r>
                      <a:r>
                        <a:rPr kumimoji="0" lang="de-DE" sz="1100" b="1" i="0" u="none" strike="noStrike" cap="none" normalizeH="0" baseline="0" smtClean="0">
                          <a:ln>
                            <a:noFill/>
                          </a:ln>
                          <a:solidFill>
                            <a:srgbClr val="000000"/>
                          </a:solidFill>
                          <a:effectLst/>
                          <a:latin typeface="Calibri" pitchFamily="34" charset="0"/>
                        </a:rPr>
                        <a:t>Preis der Kugeln</a:t>
                      </a:r>
                      <a:r>
                        <a:rPr kumimoji="0" lang="ru-RU" sz="1100" b="1" i="0" u="none" strike="noStrike" cap="none" normalizeH="0" baseline="0" smtClean="0">
                          <a:ln>
                            <a:noFill/>
                          </a:ln>
                          <a:solidFill>
                            <a:srgbClr val="000000"/>
                          </a:solidFill>
                          <a:effectLst/>
                          <a:latin typeface="Calibri" pitchFamily="34" charset="0"/>
                        </a:rPr>
                        <a:t> 41%</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34976" name="Group 160"/>
          <p:cNvGraphicFramePr>
            <a:graphicFrameLocks noGrp="1"/>
          </p:cNvGraphicFramePr>
          <p:nvPr/>
        </p:nvGraphicFramePr>
        <p:xfrm>
          <a:off x="4716463" y="4745038"/>
          <a:ext cx="1219200" cy="190500"/>
        </p:xfrm>
        <a:graphic>
          <a:graphicData uri="http://schemas.openxmlformats.org/drawingml/2006/table">
            <a:tbl>
              <a:tblPr/>
              <a:tblGrid>
                <a:gridCol w="12192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2.2 </a:t>
                      </a:r>
                      <a:r>
                        <a:rPr kumimoji="0" lang="de-DE" sz="1100" b="0" i="0" u="none" strike="noStrike" cap="none" normalizeH="0" baseline="0" smtClean="0">
                          <a:ln>
                            <a:noFill/>
                          </a:ln>
                          <a:solidFill>
                            <a:schemeClr val="tx1"/>
                          </a:solidFill>
                          <a:effectLst/>
                          <a:latin typeface="Calibri" pitchFamily="34" charset="0"/>
                        </a:rPr>
                        <a:t>Lieferanten</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34" name="Group 118"/>
          <p:cNvGraphicFramePr>
            <a:graphicFrameLocks noGrp="1"/>
          </p:cNvGraphicFramePr>
          <p:nvPr/>
        </p:nvGraphicFramePr>
        <p:xfrm>
          <a:off x="4859338" y="1073150"/>
          <a:ext cx="865187" cy="512445"/>
        </p:xfrm>
        <a:graphic>
          <a:graphicData uri="http://schemas.openxmlformats.org/drawingml/2006/table">
            <a:tbl>
              <a:tblPr/>
              <a:tblGrid>
                <a:gridCol w="865187"/>
              </a:tblGrid>
              <a:tr h="381000">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ru-RU" sz="1100" b="1" i="0" u="none" strike="noStrike" cap="none" normalizeH="0" baseline="0" smtClean="0">
                          <a:ln>
                            <a:noFill/>
                          </a:ln>
                          <a:solidFill>
                            <a:srgbClr val="000000"/>
                          </a:solidFill>
                          <a:effectLst/>
                          <a:latin typeface="Calibri" pitchFamily="34" charset="0"/>
                        </a:rPr>
                        <a:t>1.</a:t>
                      </a:r>
                      <a:r>
                        <a:rPr kumimoji="0" lang="de-DE" sz="1100" b="1" i="0" u="none" strike="noStrike" cap="none" normalizeH="0" baseline="0" smtClean="0">
                          <a:ln>
                            <a:noFill/>
                          </a:ln>
                          <a:solidFill>
                            <a:srgbClr val="000000"/>
                          </a:solidFill>
                          <a:effectLst/>
                          <a:latin typeface="Calibri" pitchFamily="34" charset="0"/>
                        </a:rPr>
                        <a:t>Verbrauch an Kugeln</a:t>
                      </a:r>
                      <a:r>
                        <a:rPr kumimoji="0" lang="ru-RU" sz="1100" b="1" i="0" u="none" strike="noStrike" cap="none" normalizeH="0" baseline="0" smtClean="0">
                          <a:ln>
                            <a:noFill/>
                          </a:ln>
                          <a:solidFill>
                            <a:srgbClr val="000000"/>
                          </a:solidFill>
                          <a:effectLst/>
                          <a:latin typeface="Calibri" pitchFamily="34" charset="0"/>
                        </a:rPr>
                        <a:t> 51%</a:t>
                      </a:r>
                    </a:p>
                  </a:txBody>
                  <a:tcPr marL="9525" marR="9525" marT="9525" marB="0" anchor="ctr"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0000"/>
                    </a:solidFill>
                  </a:tcPr>
                </a:tc>
              </a:tr>
            </a:tbl>
          </a:graphicData>
        </a:graphic>
      </p:graphicFrame>
      <p:graphicFrame>
        <p:nvGraphicFramePr>
          <p:cNvPr id="34938" name="Group 122"/>
          <p:cNvGraphicFramePr>
            <a:graphicFrameLocks noGrp="1"/>
          </p:cNvGraphicFramePr>
          <p:nvPr/>
        </p:nvGraphicFramePr>
        <p:xfrm>
          <a:off x="323850" y="2297113"/>
          <a:ext cx="609600" cy="847725"/>
        </p:xfrm>
        <a:graphic>
          <a:graphicData uri="http://schemas.openxmlformats.org/drawingml/2006/table">
            <a:tbl>
              <a:tblPr/>
              <a:tblGrid>
                <a:gridCol w="6096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 </a:t>
                      </a:r>
                      <a:r>
                        <a:rPr kumimoji="0" lang="de-DE" sz="1100" b="0" i="0" u="none" strike="noStrike" cap="none" normalizeH="0" baseline="0" smtClean="0">
                          <a:ln>
                            <a:noFill/>
                          </a:ln>
                          <a:solidFill>
                            <a:srgbClr val="000000"/>
                          </a:solidFill>
                          <a:effectLst/>
                          <a:latin typeface="Calibri" pitchFamily="34" charset="0"/>
                        </a:rPr>
                        <a:t>Qualität</a:t>
                      </a:r>
                      <a:r>
                        <a:rPr kumimoji="0" lang="ru-RU" sz="1100" b="0" i="0" u="none" strike="noStrike" cap="none" normalizeH="0" baseline="0" smtClean="0">
                          <a:ln>
                            <a:noFill/>
                          </a:ln>
                          <a:solidFill>
                            <a:srgbClr val="000000"/>
                          </a:solidFill>
                          <a:effectLst/>
                          <a:latin typeface="Calibri" pitchFamily="34" charset="0"/>
                        </a:rPr>
                        <a:t> </a:t>
                      </a:r>
                      <a:r>
                        <a:rPr kumimoji="0" lang="de-DE" sz="1100" b="0" i="0" u="none" strike="noStrike" cap="none" normalizeH="0" baseline="0" smtClean="0">
                          <a:ln>
                            <a:noFill/>
                          </a:ln>
                          <a:solidFill>
                            <a:srgbClr val="000000"/>
                          </a:solidFill>
                          <a:effectLst/>
                          <a:latin typeface="Calibri" pitchFamily="34" charset="0"/>
                        </a:rPr>
                        <a:t>der Kugeln</a:t>
                      </a:r>
                      <a:r>
                        <a:rPr kumimoji="0" lang="ru-RU" sz="1100" b="0" i="0" u="none" strike="noStrike" cap="none" normalizeH="0" baseline="0" smtClean="0">
                          <a:ln>
                            <a:noFill/>
                          </a:ln>
                          <a:solidFill>
                            <a:srgbClr val="000000"/>
                          </a:solidFill>
                          <a:effectLst/>
                          <a:latin typeface="Calibri" pitchFamily="34" charset="0"/>
                        </a:rPr>
                        <a:t> 50%</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65" name="Group 149"/>
          <p:cNvGraphicFramePr>
            <a:graphicFrameLocks noGrp="1"/>
          </p:cNvGraphicFramePr>
          <p:nvPr/>
        </p:nvGraphicFramePr>
        <p:xfrm>
          <a:off x="1835150" y="3233738"/>
          <a:ext cx="1041400" cy="512445"/>
        </p:xfrm>
        <a:graphic>
          <a:graphicData uri="http://schemas.openxmlformats.org/drawingml/2006/table">
            <a:tbl>
              <a:tblPr/>
              <a:tblGrid>
                <a:gridCol w="10414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1.1.5 </a:t>
                      </a:r>
                      <a:r>
                        <a:rPr kumimoji="0" lang="de-DE" sz="1100" b="0" i="0" u="none" strike="noStrike" cap="none" normalizeH="0" baseline="0" smtClean="0">
                          <a:ln>
                            <a:noFill/>
                          </a:ln>
                          <a:solidFill>
                            <a:srgbClr val="000000"/>
                          </a:solidFill>
                          <a:effectLst/>
                          <a:latin typeface="Calibri" pitchFamily="34" charset="0"/>
                        </a:rPr>
                        <a:t>Geometrische Gestalt der Kugel</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70" name="Group 154"/>
          <p:cNvGraphicFramePr>
            <a:graphicFrameLocks noGrp="1"/>
          </p:cNvGraphicFramePr>
          <p:nvPr/>
        </p:nvGraphicFramePr>
        <p:xfrm>
          <a:off x="3132138" y="3233738"/>
          <a:ext cx="863600" cy="512445"/>
        </p:xfrm>
        <a:graphic>
          <a:graphicData uri="http://schemas.openxmlformats.org/drawingml/2006/table">
            <a:tbl>
              <a:tblPr/>
              <a:tblGrid>
                <a:gridCol w="8636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1.1.6 </a:t>
                      </a:r>
                      <a:r>
                        <a:rPr kumimoji="0" lang="de-DE" sz="1100" b="0" i="0" u="none" strike="noStrike" cap="none" normalizeH="0" baseline="0" smtClean="0">
                          <a:ln>
                            <a:noFill/>
                          </a:ln>
                          <a:solidFill>
                            <a:schemeClr val="tx1"/>
                          </a:solidFill>
                          <a:effectLst/>
                          <a:latin typeface="Calibri" pitchFamily="34" charset="0"/>
                        </a:rPr>
                        <a:t>Durchmesser der Kugel</a:t>
                      </a:r>
                      <a:endParaRPr kumimoji="0" lang="de-DE"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43" name="Group 127"/>
          <p:cNvGraphicFramePr>
            <a:graphicFrameLocks noGrp="1"/>
          </p:cNvGraphicFramePr>
          <p:nvPr/>
        </p:nvGraphicFramePr>
        <p:xfrm>
          <a:off x="827088" y="1628775"/>
          <a:ext cx="1079500" cy="512445"/>
        </p:xfrm>
        <a:graphic>
          <a:graphicData uri="http://schemas.openxmlformats.org/drawingml/2006/table">
            <a:tbl>
              <a:tblPr/>
              <a:tblGrid>
                <a:gridCol w="1079500"/>
              </a:tblGrid>
              <a:tr h="381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1.1.1 </a:t>
                      </a:r>
                    </a:p>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chemeClr val="tx1"/>
                          </a:solidFill>
                          <a:effectLst/>
                          <a:latin typeface="Calibri" pitchFamily="34" charset="0"/>
                        </a:rPr>
                        <a:t>Chem</a:t>
                      </a:r>
                      <a:r>
                        <a:rPr kumimoji="0" lang="de-DE" sz="1100" b="0" i="0" u="none" strike="noStrike" cap="none" normalizeH="0" baseline="0" smtClean="0">
                          <a:ln>
                            <a:noFill/>
                          </a:ln>
                          <a:solidFill>
                            <a:schemeClr val="tx1"/>
                          </a:solidFill>
                          <a:effectLst/>
                          <a:latin typeface="Calibri" pitchFamily="34" charset="0"/>
                        </a:rPr>
                        <a:t>.</a:t>
                      </a:r>
                      <a:r>
                        <a:rPr kumimoji="0" lang="ru-RU" sz="1100" b="0" i="0" u="none" strike="noStrike" cap="none" normalizeH="0" baseline="0" smtClean="0">
                          <a:ln>
                            <a:noFill/>
                          </a:ln>
                          <a:solidFill>
                            <a:schemeClr val="tx1"/>
                          </a:solidFill>
                          <a:effectLst/>
                          <a:latin typeface="Calibri" pitchFamily="34" charset="0"/>
                        </a:rPr>
                        <a:t> </a:t>
                      </a:r>
                      <a:r>
                        <a:rPr kumimoji="0" lang="de-DE" sz="1100" b="0" i="0" u="none" strike="noStrike" cap="none" normalizeH="0" baseline="0" smtClean="0">
                          <a:ln>
                            <a:noFill/>
                          </a:ln>
                          <a:solidFill>
                            <a:schemeClr val="tx1"/>
                          </a:solidFill>
                          <a:effectLst/>
                          <a:latin typeface="Calibri" pitchFamily="34" charset="0"/>
                        </a:rPr>
                        <a:t>Zusammensetzung</a:t>
                      </a:r>
                      <a:endParaRPr kumimoji="0" lang="de-DE"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14" name="Прямая со стрелкой 13"/>
          <p:cNvCxnSpPr/>
          <p:nvPr/>
        </p:nvCxnSpPr>
        <p:spPr>
          <a:xfrm flipV="1">
            <a:off x="971550" y="4025900"/>
            <a:ext cx="6264275" cy="15875"/>
          </a:xfrm>
          <a:prstGeom prst="straightConnector1">
            <a:avLst/>
          </a:prstGeom>
          <a:ln w="28575">
            <a:solidFill>
              <a:schemeClr val="tx1"/>
            </a:solidFill>
            <a:tailEnd type="arrow"/>
          </a:ln>
          <a:effectLst/>
        </p:spPr>
        <p:style>
          <a:lnRef idx="2">
            <a:schemeClr val="dk1"/>
          </a:lnRef>
          <a:fillRef idx="0">
            <a:schemeClr val="dk1"/>
          </a:fillRef>
          <a:effectRef idx="1">
            <a:schemeClr val="dk1"/>
          </a:effectRef>
          <a:fontRef idx="minor">
            <a:schemeClr val="tx1"/>
          </a:fontRef>
        </p:style>
      </p:cxnSp>
      <p:graphicFrame>
        <p:nvGraphicFramePr>
          <p:cNvPr id="34960" name="Group 144"/>
          <p:cNvGraphicFramePr>
            <a:graphicFrameLocks noGrp="1"/>
          </p:cNvGraphicFramePr>
          <p:nvPr/>
        </p:nvGraphicFramePr>
        <p:xfrm>
          <a:off x="395288" y="3233738"/>
          <a:ext cx="1225550" cy="344805"/>
        </p:xfrm>
        <a:graphic>
          <a:graphicData uri="http://schemas.openxmlformats.org/drawingml/2006/table">
            <a:tbl>
              <a:tblPr/>
              <a:tblGrid>
                <a:gridCol w="122555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1.1.4 </a:t>
                      </a:r>
                      <a:r>
                        <a:rPr kumimoji="0" lang="de-DE" sz="1100" b="0" i="0" u="none" strike="noStrike" cap="none" normalizeH="0" baseline="0" smtClean="0">
                          <a:ln>
                            <a:noFill/>
                          </a:ln>
                          <a:solidFill>
                            <a:schemeClr val="tx1"/>
                          </a:solidFill>
                          <a:effectLst/>
                          <a:latin typeface="Calibri" pitchFamily="34" charset="0"/>
                        </a:rPr>
                        <a:t>Oberflächenqualität</a:t>
                      </a:r>
                      <a:endParaRPr kumimoji="0" lang="de-DE"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graphicFrame>
        <p:nvGraphicFramePr>
          <p:cNvPr id="34947" name="Group 131"/>
          <p:cNvGraphicFramePr>
            <a:graphicFrameLocks noGrp="1"/>
          </p:cNvGraphicFramePr>
          <p:nvPr/>
        </p:nvGraphicFramePr>
        <p:xfrm>
          <a:off x="2051050" y="1649413"/>
          <a:ext cx="1008063" cy="381000"/>
        </p:xfrm>
        <a:graphic>
          <a:graphicData uri="http://schemas.openxmlformats.org/drawingml/2006/table">
            <a:tbl>
              <a:tblPr/>
              <a:tblGrid>
                <a:gridCol w="1008063"/>
              </a:tblGrid>
              <a:tr h="3810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1.1.2 </a:t>
                      </a:r>
                      <a:r>
                        <a:rPr kumimoji="0" lang="de-DE" sz="1100" b="0" i="0" u="none" strike="noStrike" cap="none" normalizeH="0" baseline="0" smtClean="0">
                          <a:ln>
                            <a:noFill/>
                          </a:ln>
                          <a:solidFill>
                            <a:srgbClr val="000000"/>
                          </a:solidFill>
                          <a:effectLst/>
                          <a:latin typeface="Calibri" pitchFamily="34" charset="0"/>
                        </a:rPr>
                        <a:t>Ist</a:t>
                      </a:r>
                      <a:r>
                        <a:rPr kumimoji="0" lang="ru-RU" sz="1100" b="0" i="0" u="none" strike="noStrike" cap="none" normalizeH="0" baseline="0" smtClean="0">
                          <a:ln>
                            <a:noFill/>
                          </a:ln>
                          <a:solidFill>
                            <a:srgbClr val="000000"/>
                          </a:solidFill>
                          <a:effectLst/>
                          <a:latin typeface="Calibri" pitchFamily="34" charset="0"/>
                        </a:rPr>
                        <a:t> </a:t>
                      </a:r>
                      <a:r>
                        <a:rPr kumimoji="0" lang="de-DE" sz="1100" b="0" i="0" u="none" strike="noStrike" cap="none" normalizeH="0" baseline="0" smtClean="0">
                          <a:ln>
                            <a:noFill/>
                          </a:ln>
                          <a:solidFill>
                            <a:srgbClr val="000000"/>
                          </a:solidFill>
                          <a:effectLst/>
                          <a:latin typeface="Calibri" pitchFamily="34" charset="0"/>
                        </a:rPr>
                        <a:t>der inneren Fehler</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17" name="Прямая со стрелкой 16"/>
          <p:cNvCxnSpPr/>
          <p:nvPr/>
        </p:nvCxnSpPr>
        <p:spPr>
          <a:xfrm>
            <a:off x="900113" y="2728913"/>
            <a:ext cx="4535487"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 стрелкой 17"/>
          <p:cNvCxnSpPr/>
          <p:nvPr/>
        </p:nvCxnSpPr>
        <p:spPr>
          <a:xfrm>
            <a:off x="1403350" y="2152650"/>
            <a:ext cx="577850" cy="5778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p:nvPr/>
        </p:nvCxnSpPr>
        <p:spPr>
          <a:xfrm>
            <a:off x="2627313" y="2152650"/>
            <a:ext cx="433387" cy="5778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Прямая со стрелкой 19"/>
          <p:cNvCxnSpPr/>
          <p:nvPr/>
        </p:nvCxnSpPr>
        <p:spPr>
          <a:xfrm flipV="1">
            <a:off x="1187450" y="2728913"/>
            <a:ext cx="431800" cy="5032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p:nvPr/>
        </p:nvCxnSpPr>
        <p:spPr>
          <a:xfrm>
            <a:off x="3563938" y="2152650"/>
            <a:ext cx="431800" cy="5762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Прямая со стрелкой 21"/>
          <p:cNvCxnSpPr/>
          <p:nvPr/>
        </p:nvCxnSpPr>
        <p:spPr>
          <a:xfrm flipV="1">
            <a:off x="2411413" y="2728913"/>
            <a:ext cx="431800" cy="5032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a:off x="5148263" y="1577975"/>
            <a:ext cx="647700" cy="2447925"/>
          </a:xfrm>
          <a:prstGeom prst="straightConnector1">
            <a:avLst/>
          </a:prstGeom>
          <a:ln w="19050">
            <a:solidFill>
              <a:schemeClr val="tx1"/>
            </a:solidFill>
            <a:tailEnd type="arrow"/>
          </a:ln>
          <a:effectLst/>
        </p:spPr>
        <p:style>
          <a:lnRef idx="2">
            <a:schemeClr val="accent5"/>
          </a:lnRef>
          <a:fillRef idx="0">
            <a:schemeClr val="accent5"/>
          </a:fillRef>
          <a:effectRef idx="1">
            <a:schemeClr val="accent5"/>
          </a:effectRef>
          <a:fontRef idx="minor">
            <a:schemeClr val="tx1"/>
          </a:fontRef>
        </p:style>
      </p:cxnSp>
      <p:graphicFrame>
        <p:nvGraphicFramePr>
          <p:cNvPr id="34983" name="Group 167"/>
          <p:cNvGraphicFramePr>
            <a:graphicFrameLocks noGrp="1"/>
          </p:cNvGraphicFramePr>
          <p:nvPr/>
        </p:nvGraphicFramePr>
        <p:xfrm>
          <a:off x="3995738" y="5033963"/>
          <a:ext cx="609600" cy="512445"/>
        </p:xfrm>
        <a:graphic>
          <a:graphicData uri="http://schemas.openxmlformats.org/drawingml/2006/table">
            <a:tbl>
              <a:tblPr/>
              <a:tblGrid>
                <a:gridCol w="609600"/>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2.2.1 </a:t>
                      </a:r>
                      <a:r>
                        <a:rPr kumimoji="0" lang="ru-RU" sz="1100" b="0" i="0" u="none" strike="noStrike" cap="none" normalizeH="0" baseline="0" smtClean="0">
                          <a:ln>
                            <a:noFill/>
                          </a:ln>
                          <a:solidFill>
                            <a:schemeClr val="tx1"/>
                          </a:solidFill>
                          <a:effectLst/>
                          <a:latin typeface="Calibri" pitchFamily="34" charset="0"/>
                        </a:rPr>
                        <a:t>Eingangs</a:t>
                      </a:r>
                      <a:r>
                        <a:rPr kumimoji="0" lang="de-DE" sz="1100" b="0" i="0" u="none" strike="noStrike" cap="none" normalizeH="0" baseline="0" smtClean="0">
                          <a:ln>
                            <a:noFill/>
                          </a:ln>
                          <a:solidFill>
                            <a:schemeClr val="tx1"/>
                          </a:solidFill>
                          <a:effectLst/>
                          <a:latin typeface="Calibri" pitchFamily="34" charset="0"/>
                        </a:rPr>
                        <a:t>-</a:t>
                      </a:r>
                      <a:r>
                        <a:rPr kumimoji="0" lang="ru-RU" sz="1100" b="0" i="0" u="none" strike="noStrike" cap="none" normalizeH="0" baseline="0" smtClean="0">
                          <a:ln>
                            <a:noFill/>
                          </a:ln>
                          <a:solidFill>
                            <a:schemeClr val="tx1"/>
                          </a:solidFill>
                          <a:effectLst/>
                          <a:latin typeface="Calibri" pitchFamily="34" charset="0"/>
                        </a:rPr>
                        <a:t>kontrolle</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25" name="Прямая со стрелкой 24"/>
          <p:cNvCxnSpPr/>
          <p:nvPr/>
        </p:nvCxnSpPr>
        <p:spPr>
          <a:xfrm flipV="1">
            <a:off x="5867400" y="4025900"/>
            <a:ext cx="649288" cy="1527175"/>
          </a:xfrm>
          <a:prstGeom prst="straightConnector1">
            <a:avLst/>
          </a:prstGeom>
          <a:ln w="19050">
            <a:solidFill>
              <a:schemeClr val="tx1"/>
            </a:solidFill>
            <a:tailEnd type="arrow"/>
          </a:ln>
          <a:effectLst/>
        </p:spPr>
        <p:style>
          <a:lnRef idx="2">
            <a:schemeClr val="accent5"/>
          </a:lnRef>
          <a:fillRef idx="0">
            <a:schemeClr val="accent5"/>
          </a:fillRef>
          <a:effectRef idx="1">
            <a:schemeClr val="accent5"/>
          </a:effectRef>
          <a:fontRef idx="minor">
            <a:schemeClr val="tx1"/>
          </a:fontRef>
        </p:style>
      </p:cxnSp>
      <p:cxnSp>
        <p:nvCxnSpPr>
          <p:cNvPr id="26" name="Прямая со стрелкой 25"/>
          <p:cNvCxnSpPr/>
          <p:nvPr/>
        </p:nvCxnSpPr>
        <p:spPr>
          <a:xfrm flipV="1">
            <a:off x="4572000" y="4960938"/>
            <a:ext cx="504825" cy="2873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flipV="1">
            <a:off x="5724525" y="4602163"/>
            <a:ext cx="576263" cy="1444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4956" name="Group 140"/>
          <p:cNvGraphicFramePr>
            <a:graphicFrameLocks noGrp="1"/>
          </p:cNvGraphicFramePr>
          <p:nvPr/>
        </p:nvGraphicFramePr>
        <p:xfrm>
          <a:off x="3203575" y="1649413"/>
          <a:ext cx="863600" cy="344805"/>
        </p:xfrm>
        <a:graphic>
          <a:graphicData uri="http://schemas.openxmlformats.org/drawingml/2006/table">
            <a:tbl>
              <a:tblPr/>
              <a:tblGrid>
                <a:gridCol w="863600"/>
              </a:tblGrid>
              <a:tr h="2667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1.1.3 </a:t>
                      </a:r>
                      <a:r>
                        <a:rPr kumimoji="0" lang="de-DE" sz="1100" b="0" i="0" u="none" strike="noStrike" cap="none" normalizeH="0" baseline="0" smtClean="0">
                          <a:ln>
                            <a:noFill/>
                          </a:ln>
                          <a:solidFill>
                            <a:srgbClr val="000000"/>
                          </a:solidFill>
                          <a:effectLst/>
                          <a:latin typeface="Calibri" pitchFamily="34" charset="0"/>
                        </a:rPr>
                        <a:t>Volumenhärte</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29" name="Прямая со стрелкой 28"/>
          <p:cNvCxnSpPr/>
          <p:nvPr/>
        </p:nvCxnSpPr>
        <p:spPr>
          <a:xfrm flipV="1">
            <a:off x="3419475" y="2728913"/>
            <a:ext cx="431800" cy="50323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Прямая со стрелкой 29"/>
          <p:cNvCxnSpPr/>
          <p:nvPr/>
        </p:nvCxnSpPr>
        <p:spPr>
          <a:xfrm flipH="1">
            <a:off x="5580063" y="2368550"/>
            <a:ext cx="720725" cy="7207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4992" name="Group 176"/>
          <p:cNvGraphicFramePr>
            <a:graphicFrameLocks noGrp="1"/>
          </p:cNvGraphicFramePr>
          <p:nvPr/>
        </p:nvGraphicFramePr>
        <p:xfrm>
          <a:off x="755650" y="5457825"/>
          <a:ext cx="1223963" cy="473075"/>
        </p:xfrm>
        <a:graphic>
          <a:graphicData uri="http://schemas.openxmlformats.org/drawingml/2006/table">
            <a:tbl>
              <a:tblPr/>
              <a:tblGrid>
                <a:gridCol w="1223963"/>
              </a:tblGrid>
              <a:tr h="473075">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1" i="0" u="none" strike="noStrike" cap="none" normalizeH="0" baseline="0" smtClean="0">
                          <a:ln>
                            <a:noFill/>
                          </a:ln>
                          <a:solidFill>
                            <a:srgbClr val="000000"/>
                          </a:solidFill>
                          <a:effectLst/>
                          <a:latin typeface="Calibri" pitchFamily="34" charset="0"/>
                        </a:rPr>
                        <a:t>3. </a:t>
                      </a:r>
                      <a:r>
                        <a:rPr kumimoji="0" lang="de-DE" sz="1100" b="1" i="0" u="none" strike="noStrike" cap="none" normalizeH="0" baseline="0" smtClean="0">
                          <a:ln>
                            <a:noFill/>
                          </a:ln>
                          <a:solidFill>
                            <a:schemeClr val="tx1"/>
                          </a:solidFill>
                          <a:effectLst/>
                          <a:latin typeface="Calibri" pitchFamily="34" charset="0"/>
                        </a:rPr>
                        <a:t>Stromverbrauch</a:t>
                      </a:r>
                      <a:r>
                        <a:rPr kumimoji="0" lang="de-DE" sz="1100" b="1" i="0" u="none" strike="noStrike" cap="none" normalizeH="0" baseline="0" smtClean="0">
                          <a:ln>
                            <a:noFill/>
                          </a:ln>
                          <a:solidFill>
                            <a:srgbClr val="000000"/>
                          </a:solidFill>
                          <a:effectLst/>
                          <a:latin typeface="Calibri" pitchFamily="34" charset="0"/>
                        </a:rPr>
                        <a:t> zur Vermahlung  </a:t>
                      </a:r>
                      <a:r>
                        <a:rPr kumimoji="0" lang="ru-RU" sz="1100" b="1" i="0" u="none" strike="noStrike" cap="none" normalizeH="0" baseline="0" smtClean="0">
                          <a:ln>
                            <a:noFill/>
                          </a:ln>
                          <a:solidFill>
                            <a:srgbClr val="000000"/>
                          </a:solidFill>
                          <a:effectLst/>
                          <a:latin typeface="Calibri" pitchFamily="34" charset="0"/>
                        </a:rPr>
                        <a:t>8%</a:t>
                      </a: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FF0000"/>
                    </a:solidFill>
                  </a:tcPr>
                </a:tc>
              </a:tr>
            </a:tbl>
          </a:graphicData>
        </a:graphic>
      </p:graphicFrame>
      <p:cxnSp>
        <p:nvCxnSpPr>
          <p:cNvPr id="32" name="Прямая со стрелкой 31"/>
          <p:cNvCxnSpPr/>
          <p:nvPr/>
        </p:nvCxnSpPr>
        <p:spPr>
          <a:xfrm flipV="1">
            <a:off x="1403350" y="4025900"/>
            <a:ext cx="1152525" cy="1455738"/>
          </a:xfrm>
          <a:prstGeom prst="straightConnector1">
            <a:avLst/>
          </a:prstGeom>
          <a:ln w="19050">
            <a:solidFill>
              <a:schemeClr val="tx1"/>
            </a:solidFill>
            <a:tailEnd type="arrow"/>
          </a:ln>
          <a:effectLst/>
        </p:spPr>
        <p:style>
          <a:lnRef idx="2">
            <a:schemeClr val="accent5"/>
          </a:lnRef>
          <a:fillRef idx="0">
            <a:schemeClr val="accent5"/>
          </a:fillRef>
          <a:effectRef idx="1">
            <a:schemeClr val="accent5"/>
          </a:effectRef>
          <a:fontRef idx="minor">
            <a:schemeClr val="tx1"/>
          </a:fontRef>
        </p:style>
      </p:cxnSp>
      <p:graphicFrame>
        <p:nvGraphicFramePr>
          <p:cNvPr id="34997" name="Group 181"/>
          <p:cNvGraphicFramePr>
            <a:graphicFrameLocks noGrp="1"/>
          </p:cNvGraphicFramePr>
          <p:nvPr/>
        </p:nvGraphicFramePr>
        <p:xfrm>
          <a:off x="2411413" y="4745038"/>
          <a:ext cx="936625" cy="344805"/>
        </p:xfrm>
        <a:graphic>
          <a:graphicData uri="http://schemas.openxmlformats.org/drawingml/2006/table">
            <a:tbl>
              <a:tblPr/>
              <a:tblGrid>
                <a:gridCol w="936625"/>
              </a:tblGrid>
              <a:tr h="19050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ru-RU" sz="1100" b="0" i="0" u="none" strike="noStrike" cap="none" normalizeH="0" baseline="0" smtClean="0">
                          <a:ln>
                            <a:noFill/>
                          </a:ln>
                          <a:solidFill>
                            <a:srgbClr val="000000"/>
                          </a:solidFill>
                          <a:effectLst/>
                          <a:latin typeface="Calibri" pitchFamily="34" charset="0"/>
                        </a:rPr>
                        <a:t>3.1 </a:t>
                      </a:r>
                      <a:r>
                        <a:rPr kumimoji="0" lang="de-DE" sz="1100" b="0" i="0" u="none" strike="noStrike" cap="none" normalizeH="0" baseline="0" smtClean="0">
                          <a:ln>
                            <a:noFill/>
                          </a:ln>
                          <a:solidFill>
                            <a:srgbClr val="000000"/>
                          </a:solidFill>
                          <a:effectLst/>
                          <a:latin typeface="Calibri" pitchFamily="34" charset="0"/>
                        </a:rPr>
                        <a:t>Energiezählung</a:t>
                      </a:r>
                      <a:endParaRPr kumimoji="0" lang="ru-RU" sz="1100" b="0" i="0" u="none" strike="noStrike" cap="none" normalizeH="0" baseline="0" smtClean="0">
                        <a:ln>
                          <a:noFill/>
                        </a:ln>
                        <a:solidFill>
                          <a:srgbClr val="000000"/>
                        </a:solidFill>
                        <a:effectLst/>
                        <a:latin typeface="Calibri" pitchFamily="34" charset="0"/>
                      </a:endParaRPr>
                    </a:p>
                  </a:txBody>
                  <a:tcPr marL="9525" marR="9525" marT="9525"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92D050"/>
                    </a:solidFill>
                  </a:tcPr>
                </a:tc>
              </a:tr>
            </a:tbl>
          </a:graphicData>
        </a:graphic>
      </p:graphicFrame>
      <p:cxnSp>
        <p:nvCxnSpPr>
          <p:cNvPr id="34" name="Прямая со стрелкой 33"/>
          <p:cNvCxnSpPr/>
          <p:nvPr/>
        </p:nvCxnSpPr>
        <p:spPr>
          <a:xfrm flipH="1">
            <a:off x="1908175" y="4889500"/>
            <a:ext cx="503238"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924" name="TextBox 77"/>
          <p:cNvSpPr txBox="1">
            <a:spLocks noChangeArrowheads="1"/>
          </p:cNvSpPr>
          <p:nvPr/>
        </p:nvSpPr>
        <p:spPr bwMode="auto">
          <a:xfrm>
            <a:off x="179388" y="87313"/>
            <a:ext cx="8713787" cy="457200"/>
          </a:xfrm>
          <a:prstGeom prst="rect">
            <a:avLst/>
          </a:prstGeom>
          <a:noFill/>
          <a:ln w="9525">
            <a:noFill/>
            <a:miter lim="800000"/>
            <a:headEnd/>
            <a:tailEnd/>
          </a:ln>
        </p:spPr>
        <p:txBody>
          <a:bodyPr>
            <a:spAutoFit/>
          </a:bodyPr>
          <a:lstStyle/>
          <a:p>
            <a:pPr algn="ctr"/>
            <a:r>
              <a:rPr lang="en-US" sz="2400" b="1" u="sng">
                <a:latin typeface="Times New Roman" pitchFamily="18" charset="0"/>
                <a:cs typeface="Times New Roman" pitchFamily="18" charset="0"/>
              </a:rPr>
              <a:t>TCO*</a:t>
            </a:r>
            <a:r>
              <a:rPr lang="de-DE" sz="2400" b="1" u="sng">
                <a:latin typeface="Times New Roman" pitchFamily="18" charset="0"/>
                <a:cs typeface="Times New Roman" pitchFamily="18" charset="0"/>
              </a:rPr>
              <a:t>-ANALYSE</a:t>
            </a:r>
            <a:r>
              <a:rPr lang="en-US" sz="2400" b="1" u="sng">
                <a:latin typeface="Calibri" pitchFamily="34" charset="0"/>
                <a:cs typeface="Times New Roman" pitchFamily="18" charset="0"/>
              </a:rPr>
              <a:t> </a:t>
            </a:r>
            <a:r>
              <a:rPr lang="en-US" sz="2400" b="1" u="sng">
                <a:latin typeface="Times New Roman" pitchFamily="18" charset="0"/>
                <a:cs typeface="Times New Roman" pitchFamily="18" charset="0"/>
              </a:rPr>
              <a:t>DER METALLKUGELN</a:t>
            </a:r>
            <a:r>
              <a:rPr lang="ru-RU" sz="2400" b="1" u="sng">
                <a:latin typeface="Calibri" pitchFamily="34" charset="0"/>
                <a:cs typeface="Times New Roman" pitchFamily="18" charset="0"/>
              </a:rPr>
              <a:t>**</a:t>
            </a:r>
          </a:p>
        </p:txBody>
      </p:sp>
      <p:sp>
        <p:nvSpPr>
          <p:cNvPr id="34925" name="Прямоугольник 1"/>
          <p:cNvSpPr>
            <a:spLocks noChangeArrowheads="1"/>
          </p:cNvSpPr>
          <p:nvPr/>
        </p:nvSpPr>
        <p:spPr bwMode="auto">
          <a:xfrm>
            <a:off x="115888" y="6381750"/>
            <a:ext cx="7470775" cy="336550"/>
          </a:xfrm>
          <a:prstGeom prst="rect">
            <a:avLst/>
          </a:prstGeom>
          <a:noFill/>
          <a:ln w="9525">
            <a:noFill/>
            <a:miter lim="800000"/>
            <a:headEnd/>
            <a:tailEnd/>
          </a:ln>
        </p:spPr>
        <p:txBody>
          <a:bodyPr>
            <a:spAutoFit/>
          </a:bodyPr>
          <a:lstStyle/>
          <a:p>
            <a:r>
              <a:rPr lang="ru-RU" sz="800">
                <a:latin typeface="Calibri" pitchFamily="34" charset="0"/>
                <a:cs typeface="Times New Roman" pitchFamily="18" charset="0"/>
              </a:rPr>
              <a:t>*- </a:t>
            </a:r>
            <a:r>
              <a:rPr lang="de-DE" sz="800">
                <a:latin typeface="Calibri" pitchFamily="34" charset="0"/>
                <a:cs typeface="Times New Roman" pitchFamily="18" charset="0"/>
              </a:rPr>
              <a:t>Gesamtkosten des Betriebs</a:t>
            </a:r>
            <a:endParaRPr lang="ru-RU" sz="800">
              <a:latin typeface="Calibri" pitchFamily="34" charset="0"/>
              <a:cs typeface="Times New Roman" pitchFamily="18" charset="0"/>
            </a:endParaRPr>
          </a:p>
          <a:p>
            <a:r>
              <a:rPr lang="ru-RU" sz="800">
                <a:latin typeface="Calibri" pitchFamily="34" charset="0"/>
                <a:cs typeface="Times New Roman" pitchFamily="18" charset="0"/>
              </a:rPr>
              <a:t>** - </a:t>
            </a:r>
            <a:r>
              <a:rPr lang="de-DE" sz="800">
                <a:latin typeface="Times New Roman" pitchFamily="18" charset="0"/>
                <a:cs typeface="Times New Roman" pitchFamily="18" charset="0"/>
              </a:rPr>
              <a:t>Das bestehende Instrument: das Ishikawa-Diagramm</a:t>
            </a:r>
            <a:r>
              <a:rPr lang="ru-RU" sz="800">
                <a:latin typeface="Times New Roman" pitchFamily="18" charset="0"/>
                <a:cs typeface="Times New Roman" pitchFamily="18" charset="0"/>
              </a:rPr>
              <a:t> (</a:t>
            </a:r>
            <a:r>
              <a:rPr lang="de-DE" sz="800">
                <a:latin typeface="Times New Roman" pitchFamily="18" charset="0"/>
                <a:cs typeface="Times New Roman" pitchFamily="18" charset="0"/>
              </a:rPr>
              <a:t>man kann oft die </a:t>
            </a:r>
            <a:r>
              <a:rPr lang="de-DE" sz="800">
                <a:latin typeface="Times New Roman" pitchFamily="18" charset="0"/>
              </a:rPr>
              <a:t>Bezeichnung „Fischgräte“</a:t>
            </a:r>
            <a:r>
              <a:rPr lang="de-DE" sz="800">
                <a:latin typeface="Times New Roman" pitchFamily="18" charset="0"/>
                <a:cs typeface="Times New Roman" pitchFamily="18" charset="0"/>
              </a:rPr>
              <a:t> in der russischen Literatur finden</a:t>
            </a:r>
            <a:r>
              <a:rPr lang="ru-RU" sz="800">
                <a:latin typeface="Calibri" pitchFamily="34" charset="0"/>
                <a:cs typeface="Times New Roman" pitchFamily="18" charset="0"/>
              </a:rPr>
              <a:t>)</a:t>
            </a:r>
          </a:p>
        </p:txBody>
      </p:sp>
      <p:sp>
        <p:nvSpPr>
          <p:cNvPr id="3" name="Прямоугольник 2"/>
          <p:cNvSpPr/>
          <p:nvPr/>
        </p:nvSpPr>
        <p:spPr>
          <a:xfrm>
            <a:off x="115888" y="657225"/>
            <a:ext cx="8920162" cy="565150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Box 77"/>
          <p:cNvSpPr txBox="1">
            <a:spLocks noChangeArrowheads="1"/>
          </p:cNvSpPr>
          <p:nvPr/>
        </p:nvSpPr>
        <p:spPr bwMode="auto">
          <a:xfrm>
            <a:off x="0" y="-66675"/>
            <a:ext cx="9144000" cy="822325"/>
          </a:xfrm>
          <a:prstGeom prst="rect">
            <a:avLst/>
          </a:prstGeom>
          <a:noFill/>
          <a:ln w="9525">
            <a:noFill/>
            <a:miter lim="800000"/>
            <a:headEnd/>
            <a:tailEnd/>
          </a:ln>
        </p:spPr>
        <p:txBody>
          <a:bodyPr>
            <a:spAutoFit/>
          </a:bodyPr>
          <a:lstStyle/>
          <a:p>
            <a:pPr algn="ctr"/>
            <a:r>
              <a:rPr lang="de-DE" sz="2400" b="1" u="sng">
                <a:latin typeface="Calibri" pitchFamily="34" charset="0"/>
                <a:cs typeface="Times New Roman" pitchFamily="18" charset="0"/>
              </a:rPr>
              <a:t>DAS PROBLEM DER HOHEN BETRIEBS-GESAMTKOSTEN</a:t>
            </a:r>
            <a:r>
              <a:rPr lang="ru-RU" sz="2400" b="1" u="sng">
                <a:latin typeface="Calibri" pitchFamily="34" charset="0"/>
                <a:cs typeface="Times New Roman" pitchFamily="18" charset="0"/>
              </a:rPr>
              <a:t> </a:t>
            </a:r>
            <a:r>
              <a:rPr lang="en-IE" sz="2400" b="1" u="sng">
                <a:latin typeface="Calibri" pitchFamily="34" charset="0"/>
                <a:cs typeface="Times New Roman" pitchFamily="18" charset="0"/>
              </a:rPr>
              <a:t>(TCO)</a:t>
            </a:r>
            <a:r>
              <a:rPr lang="ru-RU" sz="2400" b="1" u="sng">
                <a:latin typeface="Calibri" pitchFamily="34" charset="0"/>
                <a:cs typeface="Times New Roman" pitchFamily="18" charset="0"/>
              </a:rPr>
              <a:t> </a:t>
            </a:r>
            <a:r>
              <a:rPr lang="de-DE" sz="2400" b="1" u="sng">
                <a:latin typeface="Calibri" pitchFamily="34" charset="0"/>
                <a:cs typeface="Times New Roman" pitchFamily="18" charset="0"/>
              </a:rPr>
              <a:t>VON DEN MAHLKUGELN</a:t>
            </a:r>
            <a:r>
              <a:rPr lang="ru-RU" sz="2400" b="1" u="sng">
                <a:latin typeface="Calibri" pitchFamily="34" charset="0"/>
                <a:cs typeface="Times New Roman" pitchFamily="18" charset="0"/>
              </a:rPr>
              <a:t> (</a:t>
            </a:r>
            <a:r>
              <a:rPr lang="de-DE" sz="2400" b="1" u="sng">
                <a:latin typeface="Calibri" pitchFamily="34" charset="0"/>
                <a:cs typeface="Times New Roman" pitchFamily="18" charset="0"/>
              </a:rPr>
              <a:t>ANALYTIK</a:t>
            </a:r>
            <a:r>
              <a:rPr lang="ru-RU" sz="2400" b="1" u="sng">
                <a:latin typeface="Calibri" pitchFamily="34" charset="0"/>
                <a:cs typeface="Times New Roman" pitchFamily="18" charset="0"/>
              </a:rPr>
              <a:t>)</a:t>
            </a:r>
            <a:r>
              <a:rPr lang="en-IE" sz="2400" b="1" u="sng">
                <a:latin typeface="Calibri" pitchFamily="34" charset="0"/>
                <a:cs typeface="Times New Roman" pitchFamily="18" charset="0"/>
              </a:rPr>
              <a:t> </a:t>
            </a:r>
            <a:endParaRPr lang="ru-RU" sz="2400" b="1" u="sng">
              <a:latin typeface="Calibri" pitchFamily="34" charset="0"/>
              <a:cs typeface="Times New Roman" pitchFamily="18" charset="0"/>
            </a:endParaRPr>
          </a:p>
        </p:txBody>
      </p:sp>
      <p:sp>
        <p:nvSpPr>
          <p:cNvPr id="28672" name="Прямоугольник 28671"/>
          <p:cNvSpPr/>
          <p:nvPr/>
        </p:nvSpPr>
        <p:spPr>
          <a:xfrm>
            <a:off x="5148263" y="1844675"/>
            <a:ext cx="3671887" cy="504825"/>
          </a:xfrm>
          <a:prstGeom prst="rect">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400">
                <a:solidFill>
                  <a:schemeClr val="bg1"/>
                </a:solidFill>
              </a:rPr>
              <a:t>Verbrauch an Kugeln</a:t>
            </a:r>
            <a:r>
              <a:rPr lang="ru-RU" sz="1400">
                <a:solidFill>
                  <a:schemeClr val="bg1"/>
                </a:solidFill>
              </a:rPr>
              <a:t> </a:t>
            </a:r>
            <a:r>
              <a:rPr lang="ru-RU" sz="1400" b="1" u="sng">
                <a:solidFill>
                  <a:schemeClr val="bg1"/>
                </a:solidFill>
              </a:rPr>
              <a:t>51 %</a:t>
            </a:r>
          </a:p>
          <a:p>
            <a:pPr algn="ctr">
              <a:defRPr/>
            </a:pPr>
            <a:r>
              <a:rPr lang="ru-RU" sz="1400" b="1" u="sng">
                <a:solidFill>
                  <a:schemeClr val="bg1"/>
                </a:solidFill>
              </a:rPr>
              <a:t>(</a:t>
            </a:r>
            <a:r>
              <a:rPr lang="de-DE" sz="1400" b="1" u="sng">
                <a:solidFill>
                  <a:schemeClr val="bg1"/>
                </a:solidFill>
              </a:rPr>
              <a:t>geringe Qualität der Kugeln</a:t>
            </a:r>
            <a:r>
              <a:rPr lang="ru-RU" sz="1400" b="1" u="sng">
                <a:solidFill>
                  <a:schemeClr val="bg1"/>
                </a:solidFill>
              </a:rPr>
              <a:t>)</a:t>
            </a:r>
          </a:p>
        </p:txBody>
      </p:sp>
      <p:sp>
        <p:nvSpPr>
          <p:cNvPr id="51" name="Прямоугольник 50"/>
          <p:cNvSpPr/>
          <p:nvPr/>
        </p:nvSpPr>
        <p:spPr>
          <a:xfrm>
            <a:off x="5148263" y="2492375"/>
            <a:ext cx="3671887" cy="431800"/>
          </a:xfrm>
          <a:prstGeom prst="rect">
            <a:avLst/>
          </a:prstGeom>
          <a:solidFill>
            <a:srgbClr val="FF000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400">
                <a:solidFill>
                  <a:schemeClr val="bg1"/>
                </a:solidFill>
              </a:rPr>
              <a:t>Preis der Kugeln</a:t>
            </a:r>
            <a:r>
              <a:rPr lang="ru-RU" sz="1400">
                <a:solidFill>
                  <a:schemeClr val="bg1"/>
                </a:solidFill>
              </a:rPr>
              <a:t> </a:t>
            </a:r>
            <a:r>
              <a:rPr lang="ru-RU" sz="1400" b="1" u="sng">
                <a:solidFill>
                  <a:schemeClr val="bg1"/>
                </a:solidFill>
              </a:rPr>
              <a:t>41 %</a:t>
            </a:r>
          </a:p>
          <a:p>
            <a:pPr algn="ctr">
              <a:defRPr/>
            </a:pPr>
            <a:r>
              <a:rPr lang="ru-RU" sz="1400" b="1" u="sng">
                <a:solidFill>
                  <a:schemeClr val="bg1"/>
                </a:solidFill>
              </a:rPr>
              <a:t>(</a:t>
            </a:r>
            <a:r>
              <a:rPr lang="de-DE" sz="1400" b="1" u="sng">
                <a:solidFill>
                  <a:schemeClr val="bg1"/>
                </a:solidFill>
              </a:rPr>
              <a:t>hohe Selbstkosten der Kugeln</a:t>
            </a:r>
            <a:r>
              <a:rPr lang="ru-RU" sz="1400" b="1" u="sng">
                <a:solidFill>
                  <a:schemeClr val="bg1"/>
                </a:solidFill>
              </a:rPr>
              <a:t>)</a:t>
            </a:r>
          </a:p>
        </p:txBody>
      </p:sp>
      <p:sp>
        <p:nvSpPr>
          <p:cNvPr id="52" name="Прямоугольник 51"/>
          <p:cNvSpPr/>
          <p:nvPr/>
        </p:nvSpPr>
        <p:spPr>
          <a:xfrm>
            <a:off x="5148263" y="3068638"/>
            <a:ext cx="3671887" cy="504825"/>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DE" sz="1400" b="1">
                <a:solidFill>
                  <a:schemeClr val="tx1"/>
                </a:solidFill>
              </a:rPr>
              <a:t>Stromverbrauch</a:t>
            </a:r>
            <a:r>
              <a:rPr lang="de-DE" sz="1400" b="1">
                <a:solidFill>
                  <a:srgbClr val="000000"/>
                </a:solidFill>
              </a:rPr>
              <a:t> zur Vermahlung</a:t>
            </a:r>
            <a:r>
              <a:rPr lang="de-DE">
                <a:solidFill>
                  <a:schemeClr val="tx1"/>
                </a:solidFill>
                <a:latin typeface="Arial" charset="0"/>
              </a:rPr>
              <a:t> </a:t>
            </a:r>
            <a:r>
              <a:rPr lang="ru-RU" sz="1400" b="1" u="sng">
                <a:solidFill>
                  <a:schemeClr val="tx1"/>
                </a:solidFill>
              </a:rPr>
              <a:t>8 %</a:t>
            </a:r>
          </a:p>
        </p:txBody>
      </p:sp>
      <p:sp>
        <p:nvSpPr>
          <p:cNvPr id="28685" name="Прямоугольник 28684"/>
          <p:cNvSpPr/>
          <p:nvPr/>
        </p:nvSpPr>
        <p:spPr>
          <a:xfrm>
            <a:off x="5003800" y="908050"/>
            <a:ext cx="3960813" cy="2808288"/>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pic>
        <p:nvPicPr>
          <p:cNvPr id="35846" name="Picture 2" descr="C:\Users\Сергей\Desktop\5305bfbbf75778646f21ff3e71ff341f.png"/>
          <p:cNvPicPr>
            <a:picLocks noChangeAspect="1" noChangeArrowheads="1"/>
          </p:cNvPicPr>
          <p:nvPr/>
        </p:nvPicPr>
        <p:blipFill>
          <a:blip r:embed="rId2"/>
          <a:srcRect/>
          <a:stretch>
            <a:fillRect/>
          </a:stretch>
        </p:blipFill>
        <p:spPr bwMode="auto">
          <a:xfrm>
            <a:off x="6489700" y="958850"/>
            <a:ext cx="989013" cy="525463"/>
          </a:xfrm>
          <a:prstGeom prst="rect">
            <a:avLst/>
          </a:prstGeom>
          <a:noFill/>
          <a:ln w="9525">
            <a:noFill/>
            <a:miter lim="800000"/>
            <a:headEnd/>
            <a:tailEnd/>
          </a:ln>
        </p:spPr>
      </p:pic>
      <p:sp>
        <p:nvSpPr>
          <p:cNvPr id="35847" name="Прямоугольник 1"/>
          <p:cNvSpPr>
            <a:spLocks noChangeArrowheads="1"/>
          </p:cNvSpPr>
          <p:nvPr/>
        </p:nvSpPr>
        <p:spPr bwMode="auto">
          <a:xfrm>
            <a:off x="5118100" y="1403350"/>
            <a:ext cx="3752850" cy="366713"/>
          </a:xfrm>
          <a:prstGeom prst="rect">
            <a:avLst/>
          </a:prstGeom>
          <a:noFill/>
          <a:ln w="9525">
            <a:noFill/>
            <a:miter lim="800000"/>
            <a:headEnd/>
            <a:tailEnd/>
          </a:ln>
        </p:spPr>
        <p:txBody>
          <a:bodyPr wrap="none">
            <a:spAutoFit/>
          </a:bodyPr>
          <a:lstStyle/>
          <a:p>
            <a:pPr algn="ctr"/>
            <a:r>
              <a:rPr lang="en-IE" b="1" u="sng">
                <a:latin typeface="Calibri" pitchFamily="34" charset="0"/>
                <a:cs typeface="Times New Roman" pitchFamily="18" charset="0"/>
              </a:rPr>
              <a:t>TCO </a:t>
            </a:r>
            <a:r>
              <a:rPr lang="de-DE" b="1" u="sng">
                <a:latin typeface="Calibri" pitchFamily="34" charset="0"/>
                <a:cs typeface="Times New Roman" pitchFamily="18" charset="0"/>
              </a:rPr>
              <a:t>der Mahlkugeln</a:t>
            </a:r>
            <a:r>
              <a:rPr lang="en-IE" b="1" u="sng">
                <a:latin typeface="Calibri" pitchFamily="34" charset="0"/>
                <a:cs typeface="Times New Roman" pitchFamily="18" charset="0"/>
              </a:rPr>
              <a:t> in</a:t>
            </a:r>
            <a:r>
              <a:rPr lang="ru-RU" b="1" u="sng">
                <a:latin typeface="Calibri" pitchFamily="34" charset="0"/>
                <a:cs typeface="Times New Roman" pitchFamily="18" charset="0"/>
              </a:rPr>
              <a:t> «</a:t>
            </a:r>
            <a:r>
              <a:rPr lang="de-DE" b="1" u="sng">
                <a:latin typeface="Calibri" pitchFamily="34" charset="0"/>
                <a:cs typeface="Times New Roman" pitchFamily="18" charset="0"/>
              </a:rPr>
              <a:t>SGOK</a:t>
            </a:r>
            <a:r>
              <a:rPr lang="ru-RU" b="1" u="sng">
                <a:latin typeface="Calibri" pitchFamily="34" charset="0"/>
                <a:cs typeface="Times New Roman" pitchFamily="18" charset="0"/>
              </a:rPr>
              <a:t>»</a:t>
            </a:r>
            <a:r>
              <a:rPr lang="de-DE" b="1" u="sng">
                <a:latin typeface="Calibri" pitchFamily="34" charset="0"/>
                <a:cs typeface="Times New Roman" pitchFamily="18" charset="0"/>
              </a:rPr>
              <a:t> </a:t>
            </a:r>
            <a:r>
              <a:rPr lang="ru-RU" b="1" u="sng">
                <a:latin typeface="Calibri" pitchFamily="34" charset="0"/>
                <a:cs typeface="Times New Roman" pitchFamily="18" charset="0"/>
              </a:rPr>
              <a:t>ОАО</a:t>
            </a:r>
          </a:p>
        </p:txBody>
      </p:sp>
      <p:graphicFrame>
        <p:nvGraphicFramePr>
          <p:cNvPr id="35891" name="Group 51"/>
          <p:cNvGraphicFramePr>
            <a:graphicFrameLocks noGrp="1"/>
          </p:cNvGraphicFramePr>
          <p:nvPr/>
        </p:nvGraphicFramePr>
        <p:xfrm>
          <a:off x="5076825" y="4149725"/>
          <a:ext cx="3960813" cy="2450148"/>
        </p:xfrm>
        <a:graphic>
          <a:graphicData uri="http://schemas.openxmlformats.org/drawingml/2006/table">
            <a:tbl>
              <a:tblPr/>
              <a:tblGrid>
                <a:gridCol w="1800225"/>
                <a:gridCol w="1079500"/>
                <a:gridCol w="1081088"/>
              </a:tblGrid>
              <a:tr h="3429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200" b="1" i="0" u="none" strike="noStrike" cap="none" normalizeH="0" baseline="0" smtClean="0">
                          <a:ln>
                            <a:noFill/>
                          </a:ln>
                          <a:solidFill>
                            <a:srgbClr val="FFFFFF"/>
                          </a:solidFill>
                          <a:effectLst/>
                          <a:latin typeface="Calibri" pitchFamily="34" charset="0"/>
                        </a:rPr>
                        <a:t>Jahreswerte</a:t>
                      </a:r>
                      <a:endParaRPr kumimoji="0" lang="ru-RU" sz="1200" b="1" i="0" u="none" strike="noStrike" cap="none" normalizeH="0" baseline="0" smtClean="0">
                        <a:ln>
                          <a:noFill/>
                        </a:ln>
                        <a:solidFill>
                          <a:srgbClr val="FFFFFF"/>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200" b="1" i="0" u="sng" strike="noStrike" cap="none" normalizeH="0" baseline="0" smtClean="0">
                          <a:ln>
                            <a:noFill/>
                          </a:ln>
                          <a:solidFill>
                            <a:srgbClr val="FFFFFF"/>
                          </a:solidFill>
                          <a:effectLst/>
                          <a:latin typeface="Times New Roman" pitchFamily="18" charset="0"/>
                          <a:cs typeface="Times New Roman" pitchFamily="18" charset="0"/>
                        </a:rPr>
                        <a:t>«</a:t>
                      </a:r>
                      <a:r>
                        <a:rPr kumimoji="0" lang="de-DE" sz="1200" b="1" i="0" u="sng" strike="noStrike" cap="none" normalizeH="0" baseline="0" smtClean="0">
                          <a:ln>
                            <a:noFill/>
                          </a:ln>
                          <a:solidFill>
                            <a:srgbClr val="FFFFFF"/>
                          </a:solidFill>
                          <a:effectLst/>
                          <a:latin typeface="Times New Roman" pitchFamily="18" charset="0"/>
                          <a:cs typeface="Times New Roman" pitchFamily="18" charset="0"/>
                        </a:rPr>
                        <a:t>SGOK</a:t>
                      </a:r>
                      <a:r>
                        <a:rPr kumimoji="0" lang="ru-RU" sz="1200" b="1" i="0" u="sng" strike="noStrike" cap="none" normalizeH="0" baseline="0" smtClean="0">
                          <a:ln>
                            <a:noFill/>
                          </a:ln>
                          <a:solidFill>
                            <a:srgbClr val="FFFFFF"/>
                          </a:solidFill>
                          <a:effectLst/>
                          <a:latin typeface="Times New Roman" pitchFamily="18" charset="0"/>
                          <a:cs typeface="Times New Roman" pitchFamily="18" charset="0"/>
                        </a:rPr>
                        <a:t>»</a:t>
                      </a:r>
                      <a:r>
                        <a:rPr kumimoji="0" lang="de-DE" sz="1200" b="1" i="0" u="sng" strike="noStrike" cap="none" normalizeH="0" baseline="0" smtClean="0">
                          <a:ln>
                            <a:noFill/>
                          </a:ln>
                          <a:solidFill>
                            <a:srgbClr val="FFFFFF"/>
                          </a:solidFill>
                          <a:effectLst/>
                          <a:latin typeface="Times New Roman" pitchFamily="18" charset="0"/>
                          <a:cs typeface="Times New Roman" pitchFamily="18" charset="0"/>
                        </a:rPr>
                        <a:t> OAO</a:t>
                      </a:r>
                      <a:endParaRPr kumimoji="0" lang="ru-RU" sz="1200" b="1" i="0" u="sng" strike="noStrike" cap="none" normalizeH="0" baseline="0" smtClean="0">
                        <a:ln>
                          <a:noFill/>
                        </a:ln>
                        <a:solidFill>
                          <a:srgbClr val="FFFFFF"/>
                        </a:solidFill>
                        <a:effectLst/>
                        <a:latin typeface="Times New Roman" pitchFamily="18" charset="0"/>
                        <a:cs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200" b="1" i="0" u="sng" strike="noStrike" cap="none" normalizeH="0" baseline="0" smtClean="0">
                          <a:ln>
                            <a:noFill/>
                          </a:ln>
                          <a:solidFill>
                            <a:srgbClr val="FFFFFF"/>
                          </a:solidFill>
                          <a:effectLst/>
                          <a:latin typeface="Calibri" pitchFamily="34" charset="0"/>
                          <a:cs typeface="Times New Roman" pitchFamily="18" charset="0"/>
                        </a:rPr>
                        <a:t>Die RF</a:t>
                      </a:r>
                      <a:endParaRPr kumimoji="0" lang="ru-RU" sz="1200" b="1" i="0" u="sng" strike="noStrike" cap="none" normalizeH="0" baseline="0" smtClean="0">
                        <a:ln>
                          <a:noFill/>
                        </a:ln>
                        <a:solidFill>
                          <a:srgbClr val="FFFFFF"/>
                        </a:solidFill>
                        <a:effectLst/>
                        <a:latin typeface="Calibri" pitchFamily="34" charset="0"/>
                        <a:cs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270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rgbClr val="000000"/>
                          </a:solidFill>
                          <a:effectLst/>
                          <a:latin typeface="Calibri" pitchFamily="34" charset="0"/>
                        </a:rPr>
                        <a:t>Verbrauch</a:t>
                      </a:r>
                      <a:r>
                        <a:rPr kumimoji="0" lang="ru-RU" sz="1400" b="0" i="0" u="none" strike="noStrike" cap="none" normalizeH="0" baseline="0" smtClean="0">
                          <a:ln>
                            <a:noFill/>
                          </a:ln>
                          <a:solidFill>
                            <a:srgbClr val="000000"/>
                          </a:solidFill>
                          <a:effectLst/>
                          <a:latin typeface="Calibri" pitchFamily="34" charset="0"/>
                        </a:rPr>
                        <a:t>, </a:t>
                      </a:r>
                      <a:r>
                        <a:rPr kumimoji="0" lang="de-DE" sz="1400" b="0" i="0" u="none" strike="noStrike" cap="none" normalizeH="0" baseline="0" smtClean="0">
                          <a:ln>
                            <a:noFill/>
                          </a:ln>
                          <a:solidFill>
                            <a:srgbClr val="000000"/>
                          </a:solidFill>
                          <a:effectLst/>
                          <a:latin typeface="Calibri" pitchFamily="34" charset="0"/>
                        </a:rPr>
                        <a:t>Tt</a:t>
                      </a:r>
                      <a:endParaRPr kumimoji="0" lang="ru-RU" sz="1400" b="0" i="0" u="none" strike="noStrike" cap="none" normalizeH="0" baseline="0" smtClean="0">
                        <a:ln>
                          <a:noFill/>
                        </a:ln>
                        <a:solidFill>
                          <a:srgbClr val="000000"/>
                        </a:solidFill>
                        <a:effectLst/>
                        <a:latin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47</a:t>
                      </a:r>
                      <a:r>
                        <a:rPr kumimoji="0" lang="de-DE" sz="1600" b="0" i="0" u="none" strike="noStrike" cap="none" normalizeH="0" baseline="0" smtClean="0">
                          <a:ln>
                            <a:noFill/>
                          </a:ln>
                          <a:solidFill>
                            <a:srgbClr val="000000"/>
                          </a:solidFill>
                          <a:effectLst/>
                          <a:latin typeface="Calibri" pitchFamily="34" charset="0"/>
                          <a:cs typeface="Times New Roman" pitchFamily="18" charset="0"/>
                        </a:rPr>
                        <a:t>,</a:t>
                      </a:r>
                      <a:r>
                        <a:rPr kumimoji="0" lang="ru-RU" sz="1600" b="0" i="0" u="none" strike="noStrike" cap="none" normalizeH="0" baseline="0" smtClean="0">
                          <a:ln>
                            <a:noFill/>
                          </a:ln>
                          <a:solidFill>
                            <a:srgbClr val="000000"/>
                          </a:solidFill>
                          <a:effectLst/>
                          <a:latin typeface="Calibri" pitchFamily="34" charset="0"/>
                          <a:cs typeface="Times New Roman" pitchFamily="18" charset="0"/>
                        </a:rPr>
                        <a:t>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609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270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rgbClr val="000000"/>
                          </a:solidFill>
                          <a:effectLst/>
                          <a:latin typeface="Calibri" pitchFamily="34" charset="0"/>
                        </a:rPr>
                        <a:t>Kosten</a:t>
                      </a:r>
                      <a:r>
                        <a:rPr kumimoji="0" lang="ru-RU" sz="1400" b="0" i="0" u="none" strike="noStrike" cap="none" normalizeH="0" baseline="0" smtClean="0">
                          <a:ln>
                            <a:noFill/>
                          </a:ln>
                          <a:solidFill>
                            <a:srgbClr val="000000"/>
                          </a:solidFill>
                          <a:effectLst/>
                          <a:latin typeface="Calibri" pitchFamily="34" charset="0"/>
                        </a:rPr>
                        <a:t>, </a:t>
                      </a:r>
                      <a:r>
                        <a:rPr kumimoji="0" lang="de-DE" sz="1400" b="0" i="0" u="none" strike="noStrike" cap="none" normalizeH="0" baseline="0" smtClean="0">
                          <a:ln>
                            <a:noFill/>
                          </a:ln>
                          <a:solidFill>
                            <a:srgbClr val="000000"/>
                          </a:solidFill>
                          <a:effectLst/>
                          <a:latin typeface="Calibri" pitchFamily="34" charset="0"/>
                        </a:rPr>
                        <a:t>Mio. Rub</a:t>
                      </a:r>
                      <a:r>
                        <a:rPr kumimoji="0" lang="ru-RU" sz="1400" b="0" i="0" u="none" strike="noStrike" cap="none" normalizeH="0" baseline="0" smtClean="0">
                          <a:ln>
                            <a:noFill/>
                          </a:ln>
                          <a:solidFill>
                            <a:srgbClr val="000000"/>
                          </a:solidFill>
                          <a:effectLst/>
                          <a:latin typeface="Calibri"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1</a:t>
                      </a:r>
                      <a:r>
                        <a:rPr kumimoji="0" lang="de-DE" sz="1600" b="0" i="0" u="none" strike="noStrike" cap="none" normalizeH="0" baseline="0" smtClean="0">
                          <a:ln>
                            <a:noFill/>
                          </a:ln>
                          <a:solidFill>
                            <a:srgbClr val="000000"/>
                          </a:solidFill>
                          <a:effectLst/>
                          <a:latin typeface="Calibri" pitchFamily="34" charset="0"/>
                          <a:cs typeface="Times New Roman" pitchFamily="18" charset="0"/>
                        </a:rPr>
                        <a:t>.</a:t>
                      </a:r>
                      <a:r>
                        <a:rPr kumimoji="0" lang="ru-RU" sz="1600" b="0" i="0" u="none" strike="noStrike" cap="none" normalizeH="0" baseline="0" smtClean="0">
                          <a:ln>
                            <a:noFill/>
                          </a:ln>
                          <a:solidFill>
                            <a:srgbClr val="000000"/>
                          </a:solidFill>
                          <a:effectLst/>
                          <a:latin typeface="Calibri" pitchFamily="34" charset="0"/>
                          <a:cs typeface="Times New Roman" pitchFamily="18" charset="0"/>
                        </a:rPr>
                        <a:t>916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24</a:t>
                      </a:r>
                      <a:r>
                        <a:rPr kumimoji="0" lang="de-DE" sz="1600" b="0" i="0" u="none" strike="noStrike" cap="none" normalizeH="0" baseline="0" smtClean="0">
                          <a:ln>
                            <a:noFill/>
                          </a:ln>
                          <a:solidFill>
                            <a:srgbClr val="000000"/>
                          </a:solidFill>
                          <a:effectLst/>
                          <a:latin typeface="Calibri" pitchFamily="34" charset="0"/>
                          <a:cs typeface="Times New Roman" pitchFamily="18" charset="0"/>
                        </a:rPr>
                        <a:t>.</a:t>
                      </a:r>
                      <a:r>
                        <a:rPr kumimoji="0" lang="ru-RU" sz="1600" b="0" i="0" u="none" strike="noStrike" cap="none" normalizeH="0" baseline="0" smtClean="0">
                          <a:ln>
                            <a:noFill/>
                          </a:ln>
                          <a:solidFill>
                            <a:srgbClr val="000000"/>
                          </a:solidFill>
                          <a:effectLst/>
                          <a:latin typeface="Calibri" pitchFamily="34" charset="0"/>
                          <a:cs typeface="Times New Roman" pitchFamily="18" charset="0"/>
                        </a:rPr>
                        <a:t>360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5349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400" b="1" i="0" u="none" strike="noStrike" cap="none" normalizeH="0" baseline="0" smtClean="0">
                          <a:ln>
                            <a:noFill/>
                          </a:ln>
                          <a:solidFill>
                            <a:srgbClr val="000000"/>
                          </a:solidFill>
                          <a:effectLst/>
                          <a:latin typeface="Calibri" pitchFamily="34" charset="0"/>
                        </a:rPr>
                        <a:t>ТСО</a:t>
                      </a:r>
                      <a:r>
                        <a:rPr kumimoji="0" lang="ru-RU" sz="1400" b="0" i="0" u="none" strike="noStrike" cap="none" normalizeH="0" baseline="0" smtClean="0">
                          <a:ln>
                            <a:noFill/>
                          </a:ln>
                          <a:solidFill>
                            <a:srgbClr val="000000"/>
                          </a:solidFill>
                          <a:effectLst/>
                          <a:latin typeface="Calibri" pitchFamily="34" charset="0"/>
                        </a:rPr>
                        <a:t>, </a:t>
                      </a:r>
                      <a:r>
                        <a:rPr kumimoji="0" lang="de-DE" sz="1400" b="0" i="0" u="none" strike="noStrike" cap="none" normalizeH="0" baseline="0" smtClean="0">
                          <a:ln>
                            <a:noFill/>
                          </a:ln>
                          <a:solidFill>
                            <a:srgbClr val="000000"/>
                          </a:solidFill>
                          <a:effectLst/>
                          <a:latin typeface="Calibri" pitchFamily="34" charset="0"/>
                        </a:rPr>
                        <a:t>Mio. Rub</a:t>
                      </a:r>
                      <a:r>
                        <a:rPr kumimoji="0" lang="ru-RU" sz="1400" b="0" i="0" u="none" strike="noStrike" cap="none" normalizeH="0" baseline="0" smtClean="0">
                          <a:ln>
                            <a:noFill/>
                          </a:ln>
                          <a:solidFill>
                            <a:srgbClr val="000000"/>
                          </a:solidFill>
                          <a:effectLst/>
                          <a:latin typeface="Calibri"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rgbClr val="000000"/>
                          </a:solidFill>
                          <a:effectLst/>
                          <a:latin typeface="Calibri" pitchFamily="34" charset="0"/>
                          <a:cs typeface="Times New Roman" pitchFamily="18" charset="0"/>
                        </a:rPr>
                        <a:t>4</a:t>
                      </a:r>
                      <a:r>
                        <a:rPr kumimoji="0" lang="de-DE" sz="1600" b="0" i="0" u="none" strike="noStrike" cap="none" normalizeH="0" baseline="0" smtClean="0">
                          <a:ln>
                            <a:noFill/>
                          </a:ln>
                          <a:solidFill>
                            <a:srgbClr val="000000"/>
                          </a:solidFill>
                          <a:effectLst/>
                          <a:latin typeface="Calibri" pitchFamily="34" charset="0"/>
                          <a:cs typeface="Times New Roman" pitchFamily="18" charset="0"/>
                        </a:rPr>
                        <a:t>.</a:t>
                      </a:r>
                      <a:r>
                        <a:rPr kumimoji="0" lang="ru-RU" sz="1600" b="0" i="0" u="none" strike="noStrike" cap="none" normalizeH="0" baseline="0" smtClean="0">
                          <a:ln>
                            <a:noFill/>
                          </a:ln>
                          <a:solidFill>
                            <a:srgbClr val="000000"/>
                          </a:solidFill>
                          <a:effectLst/>
                          <a:latin typeface="Calibri" pitchFamily="34" charset="0"/>
                          <a:cs typeface="Times New Roman" pitchFamily="18" charset="0"/>
                        </a:rPr>
                        <a:t>673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200" b="0" i="0" u="none" strike="noStrike" cap="none" normalizeH="0" baseline="0" smtClean="0">
                          <a:ln>
                            <a:noFill/>
                          </a:ln>
                          <a:solidFill>
                            <a:srgbClr val="000000"/>
                          </a:solidFill>
                          <a:effectLst/>
                          <a:latin typeface="Calibri" pitchFamily="34" charset="0"/>
                          <a:cs typeface="Times New Roman" pitchFamily="18" charset="0"/>
                        </a:rPr>
                        <a:t>Es hängt vom Zweig ab</a:t>
                      </a:r>
                      <a:endParaRPr kumimoji="0" lang="ru-RU" sz="1200" b="0" i="0" u="none" strike="noStrike" cap="none" normalizeH="0" baseline="0" smtClean="0">
                        <a:ln>
                          <a:noFill/>
                        </a:ln>
                        <a:solidFill>
                          <a:srgbClr val="000000"/>
                        </a:solidFill>
                        <a:effectLst/>
                        <a:latin typeface="Calibri" pitchFamily="34" charset="0"/>
                        <a:cs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787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smtClean="0">
                          <a:ln>
                            <a:noFill/>
                          </a:ln>
                          <a:solidFill>
                            <a:schemeClr val="bg1"/>
                          </a:solidFill>
                          <a:effectLst/>
                          <a:latin typeface="Calibri" pitchFamily="34" charset="0"/>
                        </a:rPr>
                        <a:t>Entgangener Gewinn</a:t>
                      </a:r>
                      <a:r>
                        <a:rPr kumimoji="0" lang="ru-RU" sz="1400" b="1" i="0" u="none" strike="noStrike" cap="none" normalizeH="0" baseline="0" smtClean="0">
                          <a:ln>
                            <a:noFill/>
                          </a:ln>
                          <a:solidFill>
                            <a:schemeClr val="bg1"/>
                          </a:solidFill>
                          <a:effectLst/>
                          <a:latin typeface="Calibri" pitchFamily="34" charset="0"/>
                        </a:rPr>
                        <a:t> </a:t>
                      </a:r>
                      <a:r>
                        <a:rPr kumimoji="0" lang="de-DE" sz="1400" b="1" i="0" u="none" strike="noStrike" cap="none" normalizeH="0" baseline="0" smtClean="0">
                          <a:ln>
                            <a:noFill/>
                          </a:ln>
                          <a:solidFill>
                            <a:schemeClr val="bg1"/>
                          </a:solidFill>
                          <a:effectLst/>
                          <a:latin typeface="Calibri" pitchFamily="34" charset="0"/>
                        </a:rPr>
                        <a:t>gegen</a:t>
                      </a:r>
                      <a:r>
                        <a:rPr kumimoji="0" lang="ru-RU" sz="1400" b="1" i="0" u="none" strike="noStrike" cap="none" normalizeH="0" baseline="0" smtClean="0">
                          <a:ln>
                            <a:noFill/>
                          </a:ln>
                          <a:solidFill>
                            <a:schemeClr val="bg1"/>
                          </a:solidFill>
                          <a:effectLst/>
                          <a:latin typeface="Calibri" pitchFamily="34" charset="0"/>
                        </a:rPr>
                        <a:t> 1 % </a:t>
                      </a:r>
                      <a:r>
                        <a:rPr kumimoji="0" lang="de-DE" sz="1400" b="1" i="0" u="none" strike="noStrike" cap="none" normalizeH="0" baseline="0" smtClean="0">
                          <a:ln>
                            <a:noFill/>
                          </a:ln>
                          <a:solidFill>
                            <a:schemeClr val="bg1"/>
                          </a:solidFill>
                          <a:effectLst/>
                          <a:latin typeface="Calibri" pitchFamily="34" charset="0"/>
                        </a:rPr>
                        <a:t>der </a:t>
                      </a:r>
                      <a:r>
                        <a:rPr kumimoji="0" lang="en-IE" sz="1400" b="1" i="0" u="none" strike="noStrike" cap="none" normalizeH="0" baseline="0" smtClean="0">
                          <a:ln>
                            <a:noFill/>
                          </a:ln>
                          <a:solidFill>
                            <a:schemeClr val="bg1"/>
                          </a:solidFill>
                          <a:effectLst/>
                          <a:latin typeface="Calibri" pitchFamily="34" charset="0"/>
                        </a:rPr>
                        <a:t>TCO-</a:t>
                      </a:r>
                      <a:r>
                        <a:rPr kumimoji="0" lang="de-DE" sz="1400" b="1" i="0" u="none" strike="noStrike" cap="none" normalizeH="0" baseline="0" smtClean="0">
                          <a:ln>
                            <a:noFill/>
                          </a:ln>
                          <a:solidFill>
                            <a:schemeClr val="bg1"/>
                          </a:solidFill>
                          <a:effectLst/>
                          <a:latin typeface="Calibri" pitchFamily="34" charset="0"/>
                        </a:rPr>
                        <a:t> Senkung</a:t>
                      </a:r>
                      <a:r>
                        <a:rPr kumimoji="0" lang="en-IE" sz="1400" b="0" i="0" u="none" strike="noStrike" cap="none" normalizeH="0" baseline="0" smtClean="0">
                          <a:ln>
                            <a:noFill/>
                          </a:ln>
                          <a:solidFill>
                            <a:schemeClr val="bg1"/>
                          </a:solidFill>
                          <a:effectLst/>
                          <a:latin typeface="Calibri" pitchFamily="34" charset="0"/>
                        </a:rPr>
                        <a:t>, Mio</a:t>
                      </a:r>
                      <a:r>
                        <a:rPr kumimoji="0" lang="ru-RU" sz="1400" b="0" i="0" u="none" strike="noStrike" cap="none" normalizeH="0" baseline="0" smtClean="0">
                          <a:ln>
                            <a:noFill/>
                          </a:ln>
                          <a:solidFill>
                            <a:schemeClr val="bg1"/>
                          </a:solidFill>
                          <a:effectLst/>
                          <a:latin typeface="Calibri" pitchFamily="34" charset="0"/>
                        </a:rPr>
                        <a:t>. </a:t>
                      </a:r>
                      <a:r>
                        <a:rPr kumimoji="0" lang="de-DE" sz="1400" b="0" i="0" u="none" strike="noStrike" cap="none" normalizeH="0" baseline="0" smtClean="0">
                          <a:ln>
                            <a:noFill/>
                          </a:ln>
                          <a:solidFill>
                            <a:schemeClr val="bg1"/>
                          </a:solidFill>
                          <a:effectLst/>
                          <a:latin typeface="Calibri" pitchFamily="34" charset="0"/>
                        </a:rPr>
                        <a:t>Rub</a:t>
                      </a:r>
                      <a:r>
                        <a:rPr kumimoji="0" lang="ru-RU" sz="1400" b="0" i="0" u="none" strike="noStrike" cap="none" normalizeH="0" baseline="0" smtClean="0">
                          <a:ln>
                            <a:noFill/>
                          </a:ln>
                          <a:solidFill>
                            <a:schemeClr val="bg1"/>
                          </a:solidFill>
                          <a:effectLst/>
                          <a:latin typeface="Calibri" pitchFamily="34"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smtClean="0">
                          <a:ln>
                            <a:noFill/>
                          </a:ln>
                          <a:solidFill>
                            <a:schemeClr val="bg1"/>
                          </a:solidFill>
                          <a:effectLst/>
                          <a:latin typeface="Calibri" pitchFamily="34" charset="0"/>
                          <a:cs typeface="Times New Roman" pitchFamily="18" charset="0"/>
                        </a:rPr>
                        <a:t>46,7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F000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de-DE" sz="1400" b="0" i="0" u="none" strike="noStrike" cap="none" normalizeH="0" baseline="0" smtClean="0">
                          <a:ln>
                            <a:noFill/>
                          </a:ln>
                          <a:solidFill>
                            <a:srgbClr val="000000"/>
                          </a:solidFill>
                          <a:effectLst/>
                          <a:latin typeface="Calibri" pitchFamily="34" charset="0"/>
                          <a:cs typeface="Times New Roman" pitchFamily="18" charset="0"/>
                        </a:rPr>
                        <a:t>Es hängt vom Zweig ab</a:t>
                      </a:r>
                      <a:endParaRPr kumimoji="0" lang="ru-RU" sz="1400" b="0" i="0" u="none" strike="noStrike" cap="none" normalizeH="0" baseline="0" smtClean="0">
                        <a:ln>
                          <a:noFill/>
                        </a:ln>
                        <a:solidFill>
                          <a:srgbClr val="000000"/>
                        </a:solidFill>
                        <a:effectLst/>
                        <a:latin typeface="Calibri" pitchFamily="34" charset="0"/>
                        <a:cs typeface="Times New Roman" pitchFamily="18"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pic>
        <p:nvPicPr>
          <p:cNvPr id="35874" name="Picture 53"/>
          <p:cNvPicPr>
            <a:picLocks noChangeAspect="1" noChangeArrowheads="1"/>
          </p:cNvPicPr>
          <p:nvPr/>
        </p:nvPicPr>
        <p:blipFill>
          <a:blip r:embed="rId3"/>
          <a:srcRect/>
          <a:stretch>
            <a:fillRect/>
          </a:stretch>
        </p:blipFill>
        <p:spPr bwMode="auto">
          <a:xfrm>
            <a:off x="107950" y="1125538"/>
            <a:ext cx="3024188" cy="1030287"/>
          </a:xfrm>
          <a:prstGeom prst="rect">
            <a:avLst/>
          </a:prstGeom>
          <a:noFill/>
          <a:ln w="9525">
            <a:noFill/>
            <a:miter lim="800000"/>
            <a:headEnd/>
            <a:tailEnd/>
          </a:ln>
        </p:spPr>
      </p:pic>
      <p:sp>
        <p:nvSpPr>
          <p:cNvPr id="35875" name="Text Box 55"/>
          <p:cNvSpPr txBox="1">
            <a:spLocks noChangeArrowheads="1"/>
          </p:cNvSpPr>
          <p:nvPr/>
        </p:nvSpPr>
        <p:spPr bwMode="auto">
          <a:xfrm>
            <a:off x="395288" y="836613"/>
            <a:ext cx="4392612" cy="244475"/>
          </a:xfrm>
          <a:prstGeom prst="rect">
            <a:avLst/>
          </a:prstGeom>
          <a:noFill/>
          <a:ln w="9525">
            <a:noFill/>
            <a:miter lim="800000"/>
            <a:headEnd/>
            <a:tailEnd/>
          </a:ln>
        </p:spPr>
        <p:txBody>
          <a:bodyPr>
            <a:spAutoFit/>
          </a:bodyPr>
          <a:lstStyle/>
          <a:p>
            <a:pPr>
              <a:spcBef>
                <a:spcPct val="50000"/>
              </a:spcBef>
            </a:pPr>
            <a:r>
              <a:rPr lang="de-DE" sz="1000" b="1">
                <a:latin typeface="Calibri" pitchFamily="34" charset="0"/>
              </a:rPr>
              <a:t>Die Umfänge der Erzverarbeitung und die Konsumintensität von Mahlkörpern</a:t>
            </a:r>
          </a:p>
        </p:txBody>
      </p:sp>
      <p:sp>
        <p:nvSpPr>
          <p:cNvPr id="35876" name="Text Box 56"/>
          <p:cNvSpPr txBox="1">
            <a:spLocks noChangeArrowheads="1"/>
          </p:cNvSpPr>
          <p:nvPr/>
        </p:nvSpPr>
        <p:spPr bwMode="auto">
          <a:xfrm>
            <a:off x="3059113" y="1125538"/>
            <a:ext cx="1944687" cy="1244600"/>
          </a:xfrm>
          <a:prstGeom prst="rect">
            <a:avLst/>
          </a:prstGeom>
          <a:noFill/>
          <a:ln w="9525">
            <a:noFill/>
            <a:miter lim="800000"/>
            <a:headEnd/>
            <a:tailEnd/>
          </a:ln>
        </p:spPr>
        <p:txBody>
          <a:bodyPr>
            <a:spAutoFit/>
          </a:bodyPr>
          <a:lstStyle/>
          <a:p>
            <a:pPr>
              <a:lnSpc>
                <a:spcPct val="70000"/>
              </a:lnSpc>
            </a:pPr>
            <a:r>
              <a:rPr lang="de-DE" sz="800">
                <a:latin typeface="Calibri" pitchFamily="34" charset="0"/>
              </a:rPr>
              <a:t>Der Umfang der Erzverarbeitung, Mio.t</a:t>
            </a:r>
          </a:p>
          <a:p>
            <a:pPr>
              <a:lnSpc>
                <a:spcPct val="70000"/>
              </a:lnSpc>
            </a:pPr>
            <a:r>
              <a:rPr lang="de-DE" sz="800">
                <a:latin typeface="Calibri" pitchFamily="34" charset="0"/>
              </a:rPr>
              <a:t>Der Produktionsumfang des Erzkonzentrats, Mio.t</a:t>
            </a:r>
          </a:p>
          <a:p>
            <a:pPr>
              <a:lnSpc>
                <a:spcPct val="70000"/>
              </a:lnSpc>
            </a:pPr>
            <a:r>
              <a:rPr lang="de-DE" sz="800">
                <a:latin typeface="Calibri" pitchFamily="34" charset="0"/>
              </a:rPr>
              <a:t>Der spezifische Verbrauch an Mahlkörper pro Tonne des verarbeiteten Erzes, kg/t</a:t>
            </a:r>
          </a:p>
          <a:p>
            <a:pPr>
              <a:lnSpc>
                <a:spcPct val="70000"/>
              </a:lnSpc>
            </a:pPr>
            <a:endParaRPr lang="de-DE" sz="800">
              <a:latin typeface="Calibri" pitchFamily="34" charset="0"/>
            </a:endParaRPr>
          </a:p>
          <a:p>
            <a:pPr>
              <a:lnSpc>
                <a:spcPct val="70000"/>
              </a:lnSpc>
            </a:pPr>
            <a:r>
              <a:rPr lang="de-DE" sz="1000">
                <a:latin typeface="Calibri" pitchFamily="34" charset="0"/>
              </a:rPr>
              <a:t>Während des weiteren Erzabbaus ist es eine Verringerung der spezifischen Konzentratausbeute aus einer Tonne des zu verarbeitenden Erzes zu erwarten.</a:t>
            </a:r>
          </a:p>
        </p:txBody>
      </p:sp>
      <p:sp>
        <p:nvSpPr>
          <p:cNvPr id="35877" name="Text Box 58"/>
          <p:cNvSpPr txBox="1">
            <a:spLocks noChangeArrowheads="1"/>
          </p:cNvSpPr>
          <p:nvPr/>
        </p:nvSpPr>
        <p:spPr bwMode="auto">
          <a:xfrm>
            <a:off x="179388" y="2205038"/>
            <a:ext cx="2808287" cy="427037"/>
          </a:xfrm>
          <a:prstGeom prst="rect">
            <a:avLst/>
          </a:prstGeom>
          <a:noFill/>
          <a:ln w="9525">
            <a:noFill/>
            <a:miter lim="800000"/>
            <a:headEnd/>
            <a:tailEnd/>
          </a:ln>
        </p:spPr>
        <p:txBody>
          <a:bodyPr>
            <a:spAutoFit/>
          </a:bodyPr>
          <a:lstStyle/>
          <a:p>
            <a:pPr>
              <a:spcBef>
                <a:spcPct val="50000"/>
              </a:spcBef>
            </a:pPr>
            <a:r>
              <a:rPr lang="de-DE" sz="1200" b="1">
                <a:latin typeface="Calibri" pitchFamily="34" charset="0"/>
              </a:rPr>
              <a:t>Der Verbrauchsumfang der Mahlkörper,</a:t>
            </a:r>
            <a:r>
              <a:rPr lang="de-DE" sz="1000">
                <a:latin typeface="Calibri" pitchFamily="34" charset="0"/>
              </a:rPr>
              <a:t> Tt pro Jahr</a:t>
            </a:r>
            <a:endParaRPr lang="ru-RU" sz="1000">
              <a:latin typeface="Calibri" pitchFamily="34" charset="0"/>
            </a:endParaRPr>
          </a:p>
        </p:txBody>
      </p:sp>
      <p:pic>
        <p:nvPicPr>
          <p:cNvPr id="35878" name="Picture 60"/>
          <p:cNvPicPr>
            <a:picLocks noChangeAspect="1" noChangeArrowheads="1"/>
          </p:cNvPicPr>
          <p:nvPr/>
        </p:nvPicPr>
        <p:blipFill>
          <a:blip r:embed="rId4"/>
          <a:srcRect/>
          <a:stretch>
            <a:fillRect/>
          </a:stretch>
        </p:blipFill>
        <p:spPr bwMode="auto">
          <a:xfrm>
            <a:off x="179388" y="2565400"/>
            <a:ext cx="2952750" cy="1090613"/>
          </a:xfrm>
          <a:prstGeom prst="rect">
            <a:avLst/>
          </a:prstGeom>
          <a:noFill/>
          <a:ln w="9525">
            <a:noFill/>
            <a:miter lim="800000"/>
            <a:headEnd/>
            <a:tailEnd/>
          </a:ln>
        </p:spPr>
      </p:pic>
      <p:sp>
        <p:nvSpPr>
          <p:cNvPr id="35879" name="Text Box 61"/>
          <p:cNvSpPr txBox="1">
            <a:spLocks noChangeArrowheads="1"/>
          </p:cNvSpPr>
          <p:nvPr/>
        </p:nvSpPr>
        <p:spPr bwMode="auto">
          <a:xfrm>
            <a:off x="3132138" y="2565400"/>
            <a:ext cx="1727200" cy="214313"/>
          </a:xfrm>
          <a:prstGeom prst="rect">
            <a:avLst/>
          </a:prstGeom>
          <a:noFill/>
          <a:ln w="9525">
            <a:noFill/>
            <a:miter lim="800000"/>
            <a:headEnd/>
            <a:tailEnd/>
          </a:ln>
        </p:spPr>
        <p:txBody>
          <a:bodyPr>
            <a:spAutoFit/>
          </a:bodyPr>
          <a:lstStyle/>
          <a:p>
            <a:pPr>
              <a:spcBef>
                <a:spcPct val="50000"/>
              </a:spcBef>
            </a:pPr>
            <a:endParaRPr lang="ru-RU" sz="800">
              <a:latin typeface="Calibri" pitchFamily="34" charset="0"/>
            </a:endParaRPr>
          </a:p>
        </p:txBody>
      </p:sp>
      <p:sp>
        <p:nvSpPr>
          <p:cNvPr id="35880" name="Text Box 62"/>
          <p:cNvSpPr txBox="1">
            <a:spLocks noChangeArrowheads="1"/>
          </p:cNvSpPr>
          <p:nvPr/>
        </p:nvSpPr>
        <p:spPr bwMode="auto">
          <a:xfrm>
            <a:off x="3132138" y="2636838"/>
            <a:ext cx="1727200" cy="1179512"/>
          </a:xfrm>
          <a:prstGeom prst="rect">
            <a:avLst/>
          </a:prstGeom>
          <a:noFill/>
          <a:ln w="9525">
            <a:noFill/>
            <a:miter lim="800000"/>
            <a:headEnd/>
            <a:tailEnd/>
          </a:ln>
        </p:spPr>
        <p:txBody>
          <a:bodyPr>
            <a:spAutoFit/>
          </a:bodyPr>
          <a:lstStyle/>
          <a:p>
            <a:pPr>
              <a:lnSpc>
                <a:spcPct val="70000"/>
              </a:lnSpc>
            </a:pPr>
            <a:r>
              <a:rPr lang="de-DE" sz="800">
                <a:latin typeface="Calibri" pitchFamily="34" charset="0"/>
              </a:rPr>
              <a:t>Mahlkugeln, D 40 mm</a:t>
            </a:r>
          </a:p>
          <a:p>
            <a:pPr>
              <a:lnSpc>
                <a:spcPct val="70000"/>
              </a:lnSpc>
            </a:pPr>
            <a:r>
              <a:rPr lang="de-DE" sz="800">
                <a:latin typeface="Calibri" pitchFamily="34" charset="0"/>
              </a:rPr>
              <a:t>Mahlkugeln, D 60 mm</a:t>
            </a:r>
          </a:p>
          <a:p>
            <a:pPr>
              <a:lnSpc>
                <a:spcPct val="70000"/>
              </a:lnSpc>
            </a:pPr>
            <a:r>
              <a:rPr lang="de-DE" sz="800">
                <a:latin typeface="Calibri" pitchFamily="34" charset="0"/>
              </a:rPr>
              <a:t>Mahlkugeln, D 100 mm</a:t>
            </a:r>
          </a:p>
          <a:p>
            <a:pPr>
              <a:lnSpc>
                <a:spcPct val="70000"/>
              </a:lnSpc>
            </a:pPr>
            <a:endParaRPr lang="de-DE" sz="800">
              <a:latin typeface="Calibri" pitchFamily="34" charset="0"/>
            </a:endParaRPr>
          </a:p>
          <a:p>
            <a:pPr>
              <a:lnSpc>
                <a:spcPct val="70000"/>
              </a:lnSpc>
            </a:pPr>
            <a:r>
              <a:rPr lang="de-DE" sz="1000">
                <a:latin typeface="Calibri" pitchFamily="34" charset="0"/>
              </a:rPr>
              <a:t>Der spezifische Verbrauch an Mahlkörper pro Tonne des zu verarbeitenden Erzes wird in Anbetracht der allmählichen Verringerung der Aufbereitbarkeit des Erzes weiter anwachsen</a:t>
            </a:r>
            <a:r>
              <a:rPr lang="de-DE" sz="1000" baseline="30000">
                <a:latin typeface="Calibri" pitchFamily="34" charset="0"/>
              </a:rPr>
              <a:t>1</a:t>
            </a:r>
            <a:r>
              <a:rPr lang="de-DE" sz="1000">
                <a:latin typeface="Calibri" pitchFamily="34" charset="0"/>
              </a:rPr>
              <a:t>.</a:t>
            </a:r>
            <a:endParaRPr lang="ru-RU" sz="800">
              <a:latin typeface="Calibri" pitchFamily="34" charset="0"/>
            </a:endParaRPr>
          </a:p>
        </p:txBody>
      </p:sp>
      <p:sp>
        <p:nvSpPr>
          <p:cNvPr id="35881" name="Text Box 63"/>
          <p:cNvSpPr txBox="1">
            <a:spLocks noChangeArrowheads="1"/>
          </p:cNvSpPr>
          <p:nvPr/>
        </p:nvSpPr>
        <p:spPr bwMode="auto">
          <a:xfrm>
            <a:off x="0" y="3716338"/>
            <a:ext cx="3348038" cy="322262"/>
          </a:xfrm>
          <a:prstGeom prst="rect">
            <a:avLst/>
          </a:prstGeom>
          <a:noFill/>
          <a:ln w="9525">
            <a:noFill/>
            <a:miter lim="800000"/>
            <a:headEnd/>
            <a:tailEnd/>
          </a:ln>
        </p:spPr>
        <p:txBody>
          <a:bodyPr>
            <a:spAutoFit/>
          </a:bodyPr>
          <a:lstStyle/>
          <a:p>
            <a:pPr>
              <a:spcBef>
                <a:spcPct val="50000"/>
              </a:spcBef>
            </a:pPr>
            <a:r>
              <a:rPr lang="de-DE" sz="600">
                <a:latin typeface="Calibri" pitchFamily="34" charset="0"/>
              </a:rPr>
              <a:t>1 Ohne Rücksicht auf den etwaigen Effekt vom Lieferantenwechsel und/oder der Art der Mahlkörper</a:t>
            </a:r>
          </a:p>
          <a:p>
            <a:pPr>
              <a:spcBef>
                <a:spcPct val="50000"/>
              </a:spcBef>
            </a:pPr>
            <a:r>
              <a:rPr lang="de-DE" sz="600">
                <a:latin typeface="Calibri" pitchFamily="34" charset="0"/>
              </a:rPr>
              <a:t>Quellenangaben: SGOK, Analyse von </a:t>
            </a:r>
            <a:r>
              <a:rPr lang="de-DE" sz="600">
                <a:solidFill>
                  <a:srgbClr val="000000"/>
                </a:solidFill>
                <a:latin typeface="Calibri" pitchFamily="34" charset="0"/>
              </a:rPr>
              <a:t>A.T. Kearney</a:t>
            </a:r>
            <a:endParaRPr lang="ru-RU" sz="600">
              <a:solidFill>
                <a:srgbClr val="000000"/>
              </a:solidFill>
              <a:latin typeface="Calibri" pitchFamily="34" charset="0"/>
            </a:endParaRPr>
          </a:p>
        </p:txBody>
      </p:sp>
      <p:sp>
        <p:nvSpPr>
          <p:cNvPr id="35882" name="Text Box 46"/>
          <p:cNvSpPr txBox="1">
            <a:spLocks noChangeArrowheads="1"/>
          </p:cNvSpPr>
          <p:nvPr/>
        </p:nvSpPr>
        <p:spPr bwMode="auto">
          <a:xfrm>
            <a:off x="250825" y="4076700"/>
            <a:ext cx="3960813" cy="366713"/>
          </a:xfrm>
          <a:prstGeom prst="rect">
            <a:avLst/>
          </a:prstGeom>
          <a:noFill/>
          <a:ln w="9525">
            <a:noFill/>
            <a:miter lim="800000"/>
            <a:headEnd/>
            <a:tailEnd/>
          </a:ln>
        </p:spPr>
        <p:txBody>
          <a:bodyPr>
            <a:spAutoFit/>
          </a:bodyPr>
          <a:lstStyle/>
          <a:p>
            <a:endParaRPr lang="ru-RU"/>
          </a:p>
        </p:txBody>
      </p:sp>
      <p:sp>
        <p:nvSpPr>
          <p:cNvPr id="35883" name="Text Box 47"/>
          <p:cNvSpPr txBox="1">
            <a:spLocks noChangeArrowheads="1"/>
          </p:cNvSpPr>
          <p:nvPr/>
        </p:nvSpPr>
        <p:spPr bwMode="auto">
          <a:xfrm>
            <a:off x="179388" y="4005263"/>
            <a:ext cx="4752975" cy="428625"/>
          </a:xfrm>
          <a:prstGeom prst="rect">
            <a:avLst/>
          </a:prstGeom>
          <a:noFill/>
          <a:ln w="9525">
            <a:noFill/>
            <a:miter lim="800000"/>
            <a:headEnd/>
            <a:tailEnd/>
          </a:ln>
        </p:spPr>
        <p:txBody>
          <a:bodyPr>
            <a:spAutoFit/>
          </a:bodyPr>
          <a:lstStyle/>
          <a:p>
            <a:pPr>
              <a:spcBef>
                <a:spcPct val="50000"/>
              </a:spcBef>
            </a:pPr>
            <a:r>
              <a:rPr lang="de-DE" sz="1100">
                <a:latin typeface="Calibri" pitchFamily="34" charset="0"/>
              </a:rPr>
              <a:t>Mit </a:t>
            </a:r>
            <a:r>
              <a:rPr lang="en-US" sz="1100">
                <a:latin typeface="Calibri" pitchFamily="34" charset="0"/>
              </a:rPr>
              <a:t>R</a:t>
            </a:r>
            <a:r>
              <a:rPr lang="de-DE" sz="1100">
                <a:latin typeface="Calibri" pitchFamily="34" charset="0"/>
              </a:rPr>
              <a:t>ücksicht auf eine Reihe von Großprojekten in Kupfer, Eisen und Gold, kann man das Marktwachstum der Mahlkörper zum Jahr 2020 erwarten.</a:t>
            </a:r>
            <a:endParaRPr lang="ru-RU" sz="1100">
              <a:latin typeface="Calibri" pitchFamily="34" charset="0"/>
            </a:endParaRPr>
          </a:p>
        </p:txBody>
      </p:sp>
      <p:pic>
        <p:nvPicPr>
          <p:cNvPr id="35884" name="Picture 48"/>
          <p:cNvPicPr>
            <a:picLocks noChangeAspect="1" noChangeArrowheads="1"/>
          </p:cNvPicPr>
          <p:nvPr/>
        </p:nvPicPr>
        <p:blipFill>
          <a:blip r:embed="rId5"/>
          <a:srcRect/>
          <a:stretch>
            <a:fillRect/>
          </a:stretch>
        </p:blipFill>
        <p:spPr bwMode="auto">
          <a:xfrm>
            <a:off x="179388" y="4437063"/>
            <a:ext cx="4894262" cy="22082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Прямоугольник 24"/>
          <p:cNvSpPr/>
          <p:nvPr/>
        </p:nvSpPr>
        <p:spPr>
          <a:xfrm>
            <a:off x="6452592" y="97468"/>
            <a:ext cx="2583904" cy="6427876"/>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ln>
                  <a:solidFill>
                    <a:schemeClr val="tx1"/>
                  </a:solidFill>
                </a:ln>
                <a:solidFill>
                  <a:schemeClr val="tx1"/>
                </a:solidFill>
              </a:rPr>
              <a:t> </a:t>
            </a:r>
          </a:p>
        </p:txBody>
      </p:sp>
      <p:sp>
        <p:nvSpPr>
          <p:cNvPr id="24" name="Прямоугольник 23"/>
          <p:cNvSpPr/>
          <p:nvPr/>
        </p:nvSpPr>
        <p:spPr>
          <a:xfrm>
            <a:off x="107504" y="97468"/>
            <a:ext cx="6192688" cy="6427876"/>
          </a:xfrm>
          <a:prstGeom prst="rect">
            <a:avLst/>
          </a:prstGeom>
          <a:solidFill>
            <a:schemeClr val="accent1">
              <a:alpha val="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ru-RU" dirty="0">
                <a:ln>
                  <a:solidFill>
                    <a:schemeClr val="tx1"/>
                  </a:solidFill>
                </a:ln>
                <a:solidFill>
                  <a:schemeClr val="tx1"/>
                </a:solidFill>
              </a:rPr>
              <a:t> </a:t>
            </a:r>
          </a:p>
        </p:txBody>
      </p:sp>
      <p:sp>
        <p:nvSpPr>
          <p:cNvPr id="36867" name="TextBox 3"/>
          <p:cNvSpPr txBox="1">
            <a:spLocks noChangeArrowheads="1"/>
          </p:cNvSpPr>
          <p:nvPr/>
        </p:nvSpPr>
        <p:spPr bwMode="auto">
          <a:xfrm>
            <a:off x="439738" y="1666875"/>
            <a:ext cx="5645150" cy="495300"/>
          </a:xfrm>
          <a:prstGeom prst="rect">
            <a:avLst/>
          </a:prstGeom>
          <a:noFill/>
          <a:ln w="12700" cap="rnd">
            <a:noFill/>
            <a:miter lim="800000"/>
            <a:headEnd/>
            <a:tailEnd/>
          </a:ln>
        </p:spPr>
        <p:txBody>
          <a:bodyPr lIns="0" tIns="0" rIns="0" bIns="0">
            <a:spAutoFit/>
          </a:bodyPr>
          <a:lstStyle/>
          <a:p>
            <a:pPr algn="ctr">
              <a:lnSpc>
                <a:spcPct val="90000"/>
              </a:lnSpc>
              <a:buClr>
                <a:schemeClr val="bg2"/>
              </a:buClr>
            </a:pPr>
            <a:r>
              <a:rPr lang="de-DE" b="1">
                <a:solidFill>
                  <a:srgbClr val="000000"/>
                </a:solidFill>
                <a:cs typeface="Arial" charset="0"/>
              </a:rPr>
              <a:t>Die historische Preisentwicklung</a:t>
            </a:r>
            <a:r>
              <a:rPr lang="ru-RU" b="1">
                <a:solidFill>
                  <a:srgbClr val="000000"/>
                </a:solidFill>
                <a:latin typeface="Calibri" pitchFamily="34" charset="0"/>
                <a:cs typeface="Arial" charset="0"/>
              </a:rPr>
              <a:t>* </a:t>
            </a:r>
            <a:r>
              <a:rPr lang="de-DE" b="1">
                <a:solidFill>
                  <a:srgbClr val="000000"/>
                </a:solidFill>
                <a:cs typeface="Arial" charset="0"/>
              </a:rPr>
              <a:t>von Mahlkugeln</a:t>
            </a:r>
            <a:r>
              <a:rPr lang="ru-RU" b="1">
                <a:solidFill>
                  <a:srgbClr val="000000"/>
                </a:solidFill>
                <a:latin typeface="Calibri" pitchFamily="34" charset="0"/>
                <a:cs typeface="Arial" charset="0"/>
              </a:rPr>
              <a:t>,</a:t>
            </a:r>
          </a:p>
          <a:p>
            <a:pPr algn="ctr">
              <a:lnSpc>
                <a:spcPct val="90000"/>
              </a:lnSpc>
              <a:buClr>
                <a:schemeClr val="bg2"/>
              </a:buClr>
            </a:pPr>
            <a:r>
              <a:rPr lang="de-DE">
                <a:solidFill>
                  <a:srgbClr val="000000"/>
                </a:solidFill>
                <a:latin typeface="Calibri" pitchFamily="34" charset="0"/>
                <a:cs typeface="Arial" charset="0"/>
              </a:rPr>
              <a:t>T</a:t>
            </a:r>
            <a:r>
              <a:rPr lang="ru-RU">
                <a:solidFill>
                  <a:srgbClr val="000000"/>
                </a:solidFill>
                <a:latin typeface="Calibri" pitchFamily="34" charset="0"/>
                <a:cs typeface="Arial" charset="0"/>
              </a:rPr>
              <a:t>.</a:t>
            </a:r>
            <a:r>
              <a:rPr lang="de-DE">
                <a:solidFill>
                  <a:srgbClr val="000000"/>
                </a:solidFill>
                <a:latin typeface="Calibri" pitchFamily="34" charset="0"/>
                <a:cs typeface="Arial" charset="0"/>
              </a:rPr>
              <a:t> Rub.</a:t>
            </a:r>
            <a:r>
              <a:rPr lang="ru-RU">
                <a:solidFill>
                  <a:srgbClr val="000000"/>
                </a:solidFill>
                <a:latin typeface="Calibri" pitchFamily="34" charset="0"/>
                <a:cs typeface="Arial" charset="0"/>
              </a:rPr>
              <a:t> /</a:t>
            </a:r>
            <a:r>
              <a:rPr lang="de-DE">
                <a:solidFill>
                  <a:srgbClr val="000000"/>
                </a:solidFill>
                <a:latin typeface="Calibri" pitchFamily="34" charset="0"/>
                <a:cs typeface="Arial" charset="0"/>
              </a:rPr>
              <a:t>t</a:t>
            </a:r>
            <a:endParaRPr lang="en-US">
              <a:solidFill>
                <a:srgbClr val="000000"/>
              </a:solidFill>
              <a:latin typeface="Calibri" pitchFamily="34" charset="0"/>
              <a:cs typeface="Arial" charset="0"/>
            </a:endParaRPr>
          </a:p>
        </p:txBody>
      </p:sp>
      <p:sp>
        <p:nvSpPr>
          <p:cNvPr id="36868" name="TextBox 4"/>
          <p:cNvSpPr txBox="1">
            <a:spLocks noChangeArrowheads="1"/>
          </p:cNvSpPr>
          <p:nvPr/>
        </p:nvSpPr>
        <p:spPr bwMode="auto">
          <a:xfrm>
            <a:off x="244475" y="5949950"/>
            <a:ext cx="6400800" cy="368300"/>
          </a:xfrm>
          <a:prstGeom prst="rect">
            <a:avLst/>
          </a:prstGeom>
          <a:noFill/>
          <a:ln w="6350" cap="rnd">
            <a:noFill/>
            <a:miter lim="800000"/>
            <a:headEnd/>
            <a:tailEnd/>
          </a:ln>
        </p:spPr>
        <p:txBody>
          <a:bodyPr lIns="0" tIns="0" rIns="0" bIns="0" anchor="b"/>
          <a:lstStyle/>
          <a:p>
            <a:pPr>
              <a:lnSpc>
                <a:spcPct val="90000"/>
              </a:lnSpc>
            </a:pPr>
            <a:r>
              <a:rPr lang="de-DE" sz="800"/>
              <a:t>Quellenangaben</a:t>
            </a:r>
            <a:r>
              <a:rPr lang="ru-RU" sz="800"/>
              <a:t>: </a:t>
            </a:r>
            <a:r>
              <a:rPr lang="de-DE" sz="800"/>
              <a:t>SGOK</a:t>
            </a:r>
            <a:r>
              <a:rPr lang="ru-RU" sz="800"/>
              <a:t> «</a:t>
            </a:r>
            <a:r>
              <a:rPr lang="de-DE" sz="800"/>
              <a:t>NLMK</a:t>
            </a:r>
            <a:r>
              <a:rPr lang="ru-RU" sz="800"/>
              <a:t>»</a:t>
            </a:r>
            <a:r>
              <a:rPr lang="de-DE" sz="800"/>
              <a:t> PAO</a:t>
            </a:r>
            <a:r>
              <a:rPr lang="ru-RU" sz="800"/>
              <a:t>, </a:t>
            </a:r>
            <a:r>
              <a:rPr lang="de-DE" sz="800"/>
              <a:t>Analyse von </a:t>
            </a:r>
            <a:r>
              <a:rPr lang="de-DE" sz="800">
                <a:solidFill>
                  <a:srgbClr val="000000"/>
                </a:solidFill>
              </a:rPr>
              <a:t>A.T. Kearney</a:t>
            </a:r>
            <a:endParaRPr lang="en-US" sz="800">
              <a:solidFill>
                <a:srgbClr val="000000"/>
              </a:solidFill>
            </a:endParaRPr>
          </a:p>
        </p:txBody>
      </p:sp>
      <p:sp>
        <p:nvSpPr>
          <p:cNvPr id="36869" name="Title 3"/>
          <p:cNvSpPr txBox="1">
            <a:spLocks/>
          </p:cNvSpPr>
          <p:nvPr/>
        </p:nvSpPr>
        <p:spPr bwMode="auto">
          <a:xfrm>
            <a:off x="244475" y="692150"/>
            <a:ext cx="5911850" cy="665163"/>
          </a:xfrm>
          <a:prstGeom prst="rect">
            <a:avLst/>
          </a:prstGeom>
          <a:noFill/>
          <a:ln w="9525">
            <a:noFill/>
            <a:miter lim="800000"/>
            <a:headEnd/>
            <a:tailEnd/>
          </a:ln>
        </p:spPr>
        <p:txBody>
          <a:bodyPr anchor="ctr"/>
          <a:lstStyle/>
          <a:p>
            <a:r>
              <a:rPr lang="de-DE">
                <a:latin typeface="Calibri" pitchFamily="34" charset="0"/>
              </a:rPr>
              <a:t>In den Jahren </a:t>
            </a:r>
            <a:r>
              <a:rPr lang="ru-RU">
                <a:latin typeface="Calibri" pitchFamily="34" charset="0"/>
              </a:rPr>
              <a:t>2015</a:t>
            </a:r>
            <a:r>
              <a:rPr lang="de-DE">
                <a:latin typeface="Calibri" pitchFamily="34" charset="0"/>
              </a:rPr>
              <a:t> bis </a:t>
            </a:r>
            <a:r>
              <a:rPr lang="ru-RU">
                <a:latin typeface="Calibri" pitchFamily="34" charset="0"/>
              </a:rPr>
              <a:t>2017 </a:t>
            </a:r>
            <a:r>
              <a:rPr lang="de-DE">
                <a:latin typeface="Calibri" pitchFamily="34" charset="0"/>
              </a:rPr>
              <a:t>hat die Preisentwicklung von Mahlkugeln die Veränderung von Preisen für Stahl mit einer zeitlichen Verzögerung von 3 bis 6 Monaten widergespiegelt.</a:t>
            </a:r>
            <a:r>
              <a:rPr lang="ru-RU">
                <a:latin typeface="Calibri" pitchFamily="34" charset="0"/>
              </a:rPr>
              <a:t> </a:t>
            </a:r>
            <a:endParaRPr lang="de-DE">
              <a:latin typeface="Calibri" pitchFamily="34" charset="0"/>
            </a:endParaRPr>
          </a:p>
        </p:txBody>
      </p:sp>
      <p:cxnSp>
        <p:nvCxnSpPr>
          <p:cNvPr id="68" name="Straight Connector 22"/>
          <p:cNvCxnSpPr/>
          <p:nvPr>
            <p:custDataLst>
              <p:tags r:id="rId1"/>
            </p:custDataLst>
          </p:nvPr>
        </p:nvCxnSpPr>
        <p:spPr bwMode="gray">
          <a:xfrm>
            <a:off x="244475" y="4694238"/>
            <a:ext cx="328613" cy="0"/>
          </a:xfrm>
          <a:prstGeom prst="line">
            <a:avLst/>
          </a:prstGeom>
          <a:ln w="19050" cap="flat">
            <a:solidFill>
              <a:srgbClr val="77824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12"/>
          <p:cNvCxnSpPr/>
          <p:nvPr>
            <p:custDataLst>
              <p:tags r:id="rId2"/>
            </p:custDataLst>
          </p:nvPr>
        </p:nvCxnSpPr>
        <p:spPr bwMode="gray">
          <a:xfrm>
            <a:off x="244475" y="4506913"/>
            <a:ext cx="328613" cy="0"/>
          </a:xfrm>
          <a:prstGeom prst="line">
            <a:avLst/>
          </a:prstGeom>
          <a:ln w="19050" cap="flat">
            <a:solidFill>
              <a:srgbClr val="9B1717"/>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26"/>
          <p:cNvCxnSpPr/>
          <p:nvPr>
            <p:custDataLst>
              <p:tags r:id="rId3"/>
            </p:custDataLst>
          </p:nvPr>
        </p:nvCxnSpPr>
        <p:spPr bwMode="gray">
          <a:xfrm>
            <a:off x="3024188" y="4694238"/>
            <a:ext cx="328612" cy="0"/>
          </a:xfrm>
          <a:prstGeom prst="line">
            <a:avLst/>
          </a:prstGeom>
          <a:ln w="28575" cap="flat">
            <a:solidFill>
              <a:srgbClr val="FCA248"/>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25"/>
          <p:cNvCxnSpPr/>
          <p:nvPr>
            <p:custDataLst>
              <p:tags r:id="rId4"/>
            </p:custDataLst>
          </p:nvPr>
        </p:nvCxnSpPr>
        <p:spPr bwMode="gray">
          <a:xfrm>
            <a:off x="3024188" y="4506913"/>
            <a:ext cx="328612" cy="0"/>
          </a:xfrm>
          <a:prstGeom prst="line">
            <a:avLst/>
          </a:prstGeom>
          <a:ln w="19050" cap="flat">
            <a:solidFill>
              <a:srgbClr val="36408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46"/>
          <p:cNvCxnSpPr/>
          <p:nvPr>
            <p:custDataLst>
              <p:tags r:id="rId5"/>
            </p:custDataLst>
          </p:nvPr>
        </p:nvCxnSpPr>
        <p:spPr bwMode="gray">
          <a:xfrm>
            <a:off x="3187700" y="4638675"/>
            <a:ext cx="0" cy="111125"/>
          </a:xfrm>
          <a:prstGeom prst="line">
            <a:avLst/>
          </a:prstGeom>
          <a:ln w="9525" cap="flat">
            <a:solidFill>
              <a:srgbClr val="FCA248"/>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41"/>
          <p:cNvCxnSpPr/>
          <p:nvPr>
            <p:custDataLst>
              <p:tags r:id="rId6"/>
            </p:custDataLst>
          </p:nvPr>
        </p:nvCxnSpPr>
        <p:spPr bwMode="gray">
          <a:xfrm flipH="1">
            <a:off x="3132138" y="4638675"/>
            <a:ext cx="111125" cy="111125"/>
          </a:xfrm>
          <a:prstGeom prst="line">
            <a:avLst/>
          </a:prstGeom>
          <a:ln w="9525" cap="flat">
            <a:solidFill>
              <a:srgbClr val="FCA248"/>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34"/>
          <p:cNvCxnSpPr/>
          <p:nvPr>
            <p:custDataLst>
              <p:tags r:id="rId7"/>
            </p:custDataLst>
          </p:nvPr>
        </p:nvCxnSpPr>
        <p:spPr bwMode="gray">
          <a:xfrm>
            <a:off x="3132138" y="4638675"/>
            <a:ext cx="111125" cy="111125"/>
          </a:xfrm>
          <a:prstGeom prst="line">
            <a:avLst/>
          </a:prstGeom>
          <a:ln w="9525" cap="flat">
            <a:solidFill>
              <a:srgbClr val="FCA248"/>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Diamond 131"/>
          <p:cNvSpPr/>
          <p:nvPr>
            <p:custDataLst>
              <p:tags r:id="rId8"/>
            </p:custDataLst>
          </p:nvPr>
        </p:nvSpPr>
        <p:spPr bwMode="auto">
          <a:xfrm>
            <a:off x="3144838" y="4464050"/>
            <a:ext cx="85725" cy="85725"/>
          </a:xfrm>
          <a:prstGeom prst="diamond">
            <a:avLst/>
          </a:prstGeom>
          <a:solidFill>
            <a:srgbClr val="364086"/>
          </a:solidFill>
          <a:ln w="9525" cap="flat">
            <a:solidFill>
              <a:srgbClr val="36408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en-US" sz="1400" dirty="0">
              <a:solidFill>
                <a:schemeClr val="bg1"/>
              </a:solidFill>
              <a:latin typeface="Arial" pitchFamily="34" charset="0"/>
              <a:cs typeface="Arial" pitchFamily="34" charset="0"/>
            </a:endParaRPr>
          </a:p>
        </p:txBody>
      </p:sp>
      <p:sp>
        <p:nvSpPr>
          <p:cNvPr id="76" name="Rectangle 40"/>
          <p:cNvSpPr/>
          <p:nvPr>
            <p:custDataLst>
              <p:tags r:id="rId9"/>
            </p:custDataLst>
          </p:nvPr>
        </p:nvSpPr>
        <p:spPr bwMode="auto">
          <a:xfrm>
            <a:off x="365125" y="4651375"/>
            <a:ext cx="85725" cy="85725"/>
          </a:xfrm>
          <a:prstGeom prst="rect">
            <a:avLst/>
          </a:prstGeom>
          <a:solidFill>
            <a:srgbClr val="778242"/>
          </a:solidFill>
          <a:ln w="9525" cap="flat">
            <a:solidFill>
              <a:srgbClr val="778242"/>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en-US" sz="1400" dirty="0">
              <a:solidFill>
                <a:schemeClr val="bg1"/>
              </a:solidFill>
              <a:latin typeface="Arial" pitchFamily="34" charset="0"/>
              <a:cs typeface="Arial" pitchFamily="34" charset="0"/>
            </a:endParaRPr>
          </a:p>
        </p:txBody>
      </p:sp>
      <p:sp>
        <p:nvSpPr>
          <p:cNvPr id="77" name="Oval 38"/>
          <p:cNvSpPr/>
          <p:nvPr>
            <p:custDataLst>
              <p:tags r:id="rId10"/>
            </p:custDataLst>
          </p:nvPr>
        </p:nvSpPr>
        <p:spPr bwMode="auto">
          <a:xfrm>
            <a:off x="365125" y="4464050"/>
            <a:ext cx="85725" cy="85725"/>
          </a:xfrm>
          <a:prstGeom prst="ellipse">
            <a:avLst/>
          </a:prstGeom>
          <a:solidFill>
            <a:srgbClr val="9B1717"/>
          </a:solidFill>
          <a:ln w="9525" cap="flat">
            <a:solidFill>
              <a:srgbClr val="9B1717"/>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anchor="ctr"/>
          <a:lstStyle/>
          <a:p>
            <a:pPr algn="ctr" fontAlgn="auto">
              <a:lnSpc>
                <a:spcPct val="90000"/>
              </a:lnSpc>
              <a:spcBef>
                <a:spcPts val="900"/>
              </a:spcBef>
              <a:spcAft>
                <a:spcPts val="0"/>
              </a:spcAft>
              <a:defRPr/>
            </a:pPr>
            <a:endParaRPr lang="de-DE" sz="1400" dirty="0">
              <a:solidFill>
                <a:schemeClr val="bg1"/>
              </a:solidFill>
              <a:latin typeface="Arial" pitchFamily="34" charset="0"/>
              <a:cs typeface="Arial" pitchFamily="34" charset="0"/>
            </a:endParaRPr>
          </a:p>
        </p:txBody>
      </p:sp>
      <p:sp>
        <p:nvSpPr>
          <p:cNvPr id="78" name="Rectangle 47"/>
          <p:cNvSpPr/>
          <p:nvPr>
            <p:custDataLst>
              <p:tags r:id="rId11"/>
            </p:custDataLst>
          </p:nvPr>
        </p:nvSpPr>
        <p:spPr bwMode="auto">
          <a:xfrm>
            <a:off x="623888" y="4437063"/>
            <a:ext cx="2508250" cy="13652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de-DE" sz="1000">
                <a:solidFill>
                  <a:schemeClr val="tx1"/>
                </a:solidFill>
                <a:latin typeface="Arial" charset="0"/>
                <a:cs typeface="Arial" charset="0"/>
              </a:rPr>
              <a:t>Stahlkugeln</a:t>
            </a:r>
            <a:r>
              <a:rPr lang="ru-RU" sz="1000">
                <a:solidFill>
                  <a:schemeClr val="tx1"/>
                </a:solidFill>
                <a:latin typeface="Arial" charset="0"/>
                <a:cs typeface="Arial" charset="0"/>
              </a:rPr>
              <a:t>,</a:t>
            </a:r>
            <a:r>
              <a:rPr lang="ru-RU" sz="1000">
                <a:solidFill>
                  <a:schemeClr val="tx1"/>
                </a:solidFill>
                <a:cs typeface="Arial" charset="0"/>
              </a:rPr>
              <a:t> </a:t>
            </a:r>
            <a:r>
              <a:rPr lang="en-IE" sz="1000">
                <a:solidFill>
                  <a:schemeClr val="tx1"/>
                </a:solidFill>
                <a:cs typeface="Arial" charset="0"/>
              </a:rPr>
              <a:t>D 100 mm</a:t>
            </a:r>
            <a:r>
              <a:rPr lang="ru-RU" sz="1000">
                <a:solidFill>
                  <a:schemeClr val="tx1"/>
                </a:solidFill>
                <a:cs typeface="Arial" charset="0"/>
              </a:rPr>
              <a:t>, </a:t>
            </a:r>
            <a:r>
              <a:rPr lang="de-DE" sz="1000">
                <a:solidFill>
                  <a:schemeClr val="tx1"/>
                </a:solidFill>
                <a:cs typeface="Arial" charset="0"/>
              </a:rPr>
              <a:t>Härte der Gruppe 3</a:t>
            </a:r>
            <a:endParaRPr lang="en-US" sz="1000">
              <a:solidFill>
                <a:schemeClr val="tx1"/>
              </a:solidFill>
              <a:latin typeface="Arial" charset="0"/>
              <a:cs typeface="Arial" charset="0"/>
              <a:sym typeface="Arial" charset="0"/>
            </a:endParaRPr>
          </a:p>
        </p:txBody>
      </p:sp>
      <p:sp>
        <p:nvSpPr>
          <p:cNvPr id="79" name="Rectangle 51"/>
          <p:cNvSpPr/>
          <p:nvPr>
            <p:custDataLst>
              <p:tags r:id="rId12"/>
            </p:custDataLst>
          </p:nvPr>
        </p:nvSpPr>
        <p:spPr bwMode="auto">
          <a:xfrm>
            <a:off x="623888" y="4624388"/>
            <a:ext cx="1473200" cy="13652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de-DE" sz="1000">
                <a:solidFill>
                  <a:schemeClr val="tx1"/>
                </a:solidFill>
                <a:latin typeface="Arial" charset="0"/>
              </a:rPr>
              <a:t>Stahlkugeln</a:t>
            </a:r>
            <a:r>
              <a:rPr lang="ru-RU" sz="1000">
                <a:solidFill>
                  <a:schemeClr val="tx1"/>
                </a:solidFill>
                <a:cs typeface="Arial" charset="0"/>
              </a:rPr>
              <a:t>, </a:t>
            </a:r>
            <a:r>
              <a:rPr lang="en-IE" sz="1000">
                <a:solidFill>
                  <a:schemeClr val="tx1"/>
                </a:solidFill>
                <a:cs typeface="Arial" charset="0"/>
              </a:rPr>
              <a:t>D 60mm</a:t>
            </a:r>
            <a:r>
              <a:rPr lang="ru-RU" sz="1000">
                <a:solidFill>
                  <a:schemeClr val="tx1"/>
                </a:solidFill>
                <a:cs typeface="Arial" charset="0"/>
              </a:rPr>
              <a:t>, </a:t>
            </a:r>
            <a:r>
              <a:rPr lang="de-DE" sz="1000">
                <a:solidFill>
                  <a:schemeClr val="tx1"/>
                </a:solidFill>
                <a:cs typeface="Arial" charset="0"/>
              </a:rPr>
              <a:t>Härte der Gruppen </a:t>
            </a:r>
            <a:r>
              <a:rPr lang="ru-RU" sz="1000">
                <a:solidFill>
                  <a:schemeClr val="tx1"/>
                </a:solidFill>
                <a:cs typeface="Arial" charset="0"/>
              </a:rPr>
              <a:t>2-3 </a:t>
            </a:r>
            <a:endParaRPr lang="en-US" sz="1000">
              <a:solidFill>
                <a:schemeClr val="tx1"/>
              </a:solidFill>
              <a:cs typeface="Arial" charset="0"/>
            </a:endParaRPr>
          </a:p>
        </p:txBody>
      </p:sp>
      <p:sp>
        <p:nvSpPr>
          <p:cNvPr id="80" name="Rectangle 52"/>
          <p:cNvSpPr/>
          <p:nvPr>
            <p:custDataLst>
              <p:tags r:id="rId13"/>
            </p:custDataLst>
          </p:nvPr>
        </p:nvSpPr>
        <p:spPr bwMode="auto">
          <a:xfrm>
            <a:off x="3403600" y="4437063"/>
            <a:ext cx="1473200" cy="13652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de-DE" sz="1000">
                <a:solidFill>
                  <a:schemeClr val="tx1"/>
                </a:solidFill>
                <a:latin typeface="Arial" charset="0"/>
              </a:rPr>
              <a:t>Stahlkugeln</a:t>
            </a:r>
            <a:r>
              <a:rPr lang="ru-RU" sz="1000">
                <a:solidFill>
                  <a:schemeClr val="tx1"/>
                </a:solidFill>
                <a:cs typeface="Arial" charset="0"/>
              </a:rPr>
              <a:t>, </a:t>
            </a:r>
            <a:r>
              <a:rPr lang="en-IE" sz="1000">
                <a:solidFill>
                  <a:schemeClr val="tx1"/>
                </a:solidFill>
                <a:cs typeface="Arial" charset="0"/>
              </a:rPr>
              <a:t>D 60 mm</a:t>
            </a:r>
            <a:r>
              <a:rPr lang="ru-RU" sz="1000">
                <a:solidFill>
                  <a:schemeClr val="tx1"/>
                </a:solidFill>
                <a:cs typeface="Arial" charset="0"/>
              </a:rPr>
              <a:t>, </a:t>
            </a:r>
            <a:r>
              <a:rPr lang="de-DE" sz="1000">
                <a:solidFill>
                  <a:schemeClr val="tx1"/>
                </a:solidFill>
                <a:cs typeface="Arial" charset="0"/>
              </a:rPr>
              <a:t>Härte der Gruppen </a:t>
            </a:r>
            <a:r>
              <a:rPr lang="ru-RU" sz="1000">
                <a:solidFill>
                  <a:schemeClr val="tx1"/>
                </a:solidFill>
                <a:cs typeface="Arial" charset="0"/>
              </a:rPr>
              <a:t>2-3</a:t>
            </a:r>
            <a:endParaRPr lang="en-US" sz="1000">
              <a:solidFill>
                <a:schemeClr val="tx1"/>
              </a:solidFill>
              <a:cs typeface="Arial" charset="0"/>
            </a:endParaRPr>
          </a:p>
        </p:txBody>
      </p:sp>
      <p:sp>
        <p:nvSpPr>
          <p:cNvPr id="81" name="Rectangle 53"/>
          <p:cNvSpPr/>
          <p:nvPr>
            <p:custDataLst>
              <p:tags r:id="rId14"/>
            </p:custDataLst>
          </p:nvPr>
        </p:nvSpPr>
        <p:spPr bwMode="auto">
          <a:xfrm>
            <a:off x="3419475" y="4624388"/>
            <a:ext cx="2967038" cy="24447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de-DE" sz="1000">
                <a:solidFill>
                  <a:schemeClr val="tx1"/>
                </a:solidFill>
                <a:latin typeface="Arial" charset="0"/>
                <a:cs typeface="Arial" charset="0"/>
                <a:sym typeface="Arial" charset="0"/>
              </a:rPr>
              <a:t>Bewertungen</a:t>
            </a:r>
            <a:r>
              <a:rPr lang="en-US" sz="1000">
                <a:solidFill>
                  <a:schemeClr val="tx1"/>
                </a:solidFill>
                <a:latin typeface="Arial" charset="0"/>
                <a:cs typeface="Arial" charset="0"/>
                <a:sym typeface="Arial" charset="0"/>
              </a:rPr>
              <a:t> von </a:t>
            </a:r>
            <a:r>
              <a:rPr lang="en-US" sz="1000">
                <a:solidFill>
                  <a:schemeClr val="tx1"/>
                </a:solidFill>
                <a:latin typeface="Arial" charset="0"/>
                <a:sym typeface="Arial" charset="0"/>
              </a:rPr>
              <a:t>Billet FOB Black &amp; </a:t>
            </a:r>
          </a:p>
          <a:p>
            <a:pPr>
              <a:lnSpc>
                <a:spcPct val="90000"/>
              </a:lnSpc>
              <a:defRPr/>
            </a:pPr>
            <a:r>
              <a:rPr lang="en-US" sz="1000">
                <a:solidFill>
                  <a:schemeClr val="tx1"/>
                </a:solidFill>
                <a:latin typeface="Arial" charset="0"/>
                <a:sym typeface="Arial" charset="0"/>
              </a:rPr>
              <a:t>Baltic Sea ports export</a:t>
            </a:r>
          </a:p>
        </p:txBody>
      </p:sp>
      <p:sp>
        <p:nvSpPr>
          <p:cNvPr id="36884" name="Title 1"/>
          <p:cNvSpPr txBox="1">
            <a:spLocks/>
          </p:cNvSpPr>
          <p:nvPr/>
        </p:nvSpPr>
        <p:spPr bwMode="auto">
          <a:xfrm>
            <a:off x="107950" y="5121275"/>
            <a:ext cx="6192838" cy="684213"/>
          </a:xfrm>
          <a:prstGeom prst="rect">
            <a:avLst/>
          </a:prstGeom>
          <a:solidFill>
            <a:schemeClr val="bg2"/>
          </a:solidFill>
          <a:ln w="6350">
            <a:noFill/>
            <a:miter lim="800000"/>
            <a:headEnd/>
            <a:tailEnd/>
          </a:ln>
        </p:spPr>
        <p:txBody>
          <a:bodyPr lIns="252476" tIns="76200" rIns="252476" bIns="76200" anchor="ctr"/>
          <a:lstStyle/>
          <a:p>
            <a:pPr algn="ctr">
              <a:lnSpc>
                <a:spcPct val="90000"/>
              </a:lnSpc>
            </a:pPr>
            <a:r>
              <a:rPr lang="de-DE" b="1"/>
              <a:t>Mit Ausnahme vom Anfang des Jahres 2015 waren die gußeisernen Kugeln stabil um </a:t>
            </a:r>
            <a:r>
              <a:rPr lang="en-US" b="1"/>
              <a:t>~</a:t>
            </a:r>
            <a:r>
              <a:rPr lang="ru-RU" b="1"/>
              <a:t>3500-5500</a:t>
            </a:r>
            <a:r>
              <a:rPr lang="ru-RU"/>
              <a:t> </a:t>
            </a:r>
            <a:r>
              <a:rPr lang="de-DE" b="1"/>
              <a:t>Rub./t billiger als die Stahlkugeln.</a:t>
            </a:r>
          </a:p>
        </p:txBody>
      </p:sp>
      <p:sp>
        <p:nvSpPr>
          <p:cNvPr id="36885" name="Rectangle 4"/>
          <p:cNvSpPr>
            <a:spLocks noChangeArrowheads="1"/>
          </p:cNvSpPr>
          <p:nvPr/>
        </p:nvSpPr>
        <p:spPr bwMode="auto">
          <a:xfrm>
            <a:off x="127000" y="96838"/>
            <a:ext cx="8856663" cy="519112"/>
          </a:xfrm>
          <a:prstGeom prst="rect">
            <a:avLst/>
          </a:prstGeom>
          <a:noFill/>
          <a:ln w="9525">
            <a:noFill/>
            <a:miter lim="800000"/>
            <a:headEnd/>
            <a:tailEnd/>
          </a:ln>
        </p:spPr>
        <p:txBody>
          <a:bodyPr wrap="none">
            <a:spAutoFit/>
          </a:bodyPr>
          <a:lstStyle/>
          <a:p>
            <a:pPr algn="ctr"/>
            <a:r>
              <a:rPr lang="de-DE" altLang="ru-RU" sz="2800" b="1" u="sng">
                <a:latin typeface="Calibri" pitchFamily="34" charset="0"/>
              </a:rPr>
              <a:t>PREISENTWICKLUNG VON MAHLKUGELN</a:t>
            </a:r>
            <a:r>
              <a:rPr lang="ru-RU" altLang="ru-RU" sz="2800" b="1" u="sng">
                <a:latin typeface="Calibri" pitchFamily="34" charset="0"/>
              </a:rPr>
              <a:t>, MARKTUMFANG</a:t>
            </a:r>
          </a:p>
        </p:txBody>
      </p:sp>
      <p:pic>
        <p:nvPicPr>
          <p:cNvPr id="36886" name="Picture 114"/>
          <p:cNvPicPr>
            <a:picLocks noChangeAspect="1" noChangeArrowheads="1"/>
          </p:cNvPicPr>
          <p:nvPr/>
        </p:nvPicPr>
        <p:blipFill>
          <a:blip r:embed="rId16"/>
          <a:srcRect/>
          <a:stretch>
            <a:fillRect/>
          </a:stretch>
        </p:blipFill>
        <p:spPr bwMode="auto">
          <a:xfrm>
            <a:off x="284163" y="2133600"/>
            <a:ext cx="5467350" cy="1695450"/>
          </a:xfrm>
          <a:prstGeom prst="rect">
            <a:avLst/>
          </a:prstGeom>
          <a:noFill/>
          <a:ln w="9525">
            <a:noFill/>
            <a:miter lim="800000"/>
            <a:headEnd/>
            <a:tailEnd/>
          </a:ln>
        </p:spPr>
      </p:pic>
      <p:pic>
        <p:nvPicPr>
          <p:cNvPr id="36887" name="Picture 2"/>
          <p:cNvPicPr>
            <a:picLocks noChangeAspect="1" noChangeArrowheads="1"/>
          </p:cNvPicPr>
          <p:nvPr/>
        </p:nvPicPr>
        <p:blipFill>
          <a:blip r:embed="rId17"/>
          <a:srcRect/>
          <a:stretch>
            <a:fillRect/>
          </a:stretch>
        </p:blipFill>
        <p:spPr bwMode="auto">
          <a:xfrm>
            <a:off x="149225" y="3878263"/>
            <a:ext cx="5734050" cy="342900"/>
          </a:xfrm>
          <a:prstGeom prst="rect">
            <a:avLst/>
          </a:prstGeom>
          <a:noFill/>
          <a:ln w="9525">
            <a:noFill/>
            <a:miter lim="800000"/>
            <a:headEnd/>
            <a:tailEnd/>
          </a:ln>
        </p:spPr>
      </p:pic>
      <p:sp>
        <p:nvSpPr>
          <p:cNvPr id="36888" name="Title 3"/>
          <p:cNvSpPr txBox="1">
            <a:spLocks/>
          </p:cNvSpPr>
          <p:nvPr/>
        </p:nvSpPr>
        <p:spPr bwMode="auto">
          <a:xfrm>
            <a:off x="6453188" y="404813"/>
            <a:ext cx="2582862" cy="665162"/>
          </a:xfrm>
          <a:prstGeom prst="rect">
            <a:avLst/>
          </a:prstGeom>
          <a:noFill/>
          <a:ln w="9525">
            <a:noFill/>
            <a:miter lim="800000"/>
            <a:headEnd/>
            <a:tailEnd/>
          </a:ln>
        </p:spPr>
        <p:txBody>
          <a:bodyPr anchor="ctr"/>
          <a:lstStyle/>
          <a:p>
            <a:pPr algn="ctr"/>
            <a:r>
              <a:rPr lang="de-DE" sz="1600">
                <a:latin typeface="Calibri" pitchFamily="34" charset="0"/>
              </a:rPr>
              <a:t>Markt der RF</a:t>
            </a:r>
            <a:r>
              <a:rPr lang="ru-RU" sz="1600">
                <a:latin typeface="Calibri" pitchFamily="34" charset="0"/>
              </a:rPr>
              <a:t>,</a:t>
            </a:r>
            <a:r>
              <a:rPr lang="de-DE" sz="1600">
                <a:latin typeface="Calibri" pitchFamily="34" charset="0"/>
              </a:rPr>
              <a:t> Mrd</a:t>
            </a:r>
            <a:r>
              <a:rPr lang="ru-RU" sz="1600">
                <a:latin typeface="Calibri" pitchFamily="34" charset="0"/>
              </a:rPr>
              <a:t>.</a:t>
            </a:r>
            <a:r>
              <a:rPr lang="de-DE" sz="1600">
                <a:latin typeface="Calibri" pitchFamily="34" charset="0"/>
              </a:rPr>
              <a:t>Rub.</a:t>
            </a:r>
            <a:endParaRPr lang="en-US" sz="1600">
              <a:latin typeface="Calibri" pitchFamily="34" charset="0"/>
            </a:endParaRPr>
          </a:p>
        </p:txBody>
      </p:sp>
      <p:sp>
        <p:nvSpPr>
          <p:cNvPr id="10" name="Овал 9"/>
          <p:cNvSpPr/>
          <p:nvPr/>
        </p:nvSpPr>
        <p:spPr>
          <a:xfrm>
            <a:off x="6516688" y="981075"/>
            <a:ext cx="2459037" cy="2460625"/>
          </a:xfrm>
          <a:prstGeom prst="ellipse">
            <a:avLst/>
          </a:prstGeom>
          <a:solidFill>
            <a:srgbClr val="A7DE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6" name="Овал 35"/>
          <p:cNvSpPr/>
          <p:nvPr/>
        </p:nvSpPr>
        <p:spPr>
          <a:xfrm>
            <a:off x="6745288" y="1446213"/>
            <a:ext cx="1998662" cy="1997075"/>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37" name="Овал 36"/>
          <p:cNvSpPr/>
          <p:nvPr/>
        </p:nvSpPr>
        <p:spPr>
          <a:xfrm>
            <a:off x="7021513" y="2016125"/>
            <a:ext cx="1427162" cy="1427163"/>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b="1" dirty="0"/>
          </a:p>
        </p:txBody>
      </p:sp>
      <p:sp>
        <p:nvSpPr>
          <p:cNvPr id="35" name="Овал 34"/>
          <p:cNvSpPr/>
          <p:nvPr/>
        </p:nvSpPr>
        <p:spPr>
          <a:xfrm>
            <a:off x="7308850" y="2595563"/>
            <a:ext cx="852488" cy="852487"/>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b="1" dirty="0"/>
          </a:p>
        </p:txBody>
      </p:sp>
      <p:sp>
        <p:nvSpPr>
          <p:cNvPr id="36893" name="Title 3"/>
          <p:cNvSpPr txBox="1">
            <a:spLocks/>
          </p:cNvSpPr>
          <p:nvPr/>
        </p:nvSpPr>
        <p:spPr bwMode="auto">
          <a:xfrm>
            <a:off x="6443663" y="3429000"/>
            <a:ext cx="2584450" cy="665163"/>
          </a:xfrm>
          <a:prstGeom prst="rect">
            <a:avLst/>
          </a:prstGeom>
          <a:noFill/>
          <a:ln w="9525">
            <a:noFill/>
            <a:miter lim="800000"/>
            <a:headEnd/>
            <a:tailEnd/>
          </a:ln>
        </p:spPr>
        <p:txBody>
          <a:bodyPr anchor="ctr"/>
          <a:lstStyle/>
          <a:p>
            <a:pPr algn="ctr"/>
            <a:r>
              <a:rPr lang="de-DE" sz="1600">
                <a:latin typeface="Calibri" pitchFamily="34" charset="0"/>
              </a:rPr>
              <a:t>Weltmarkt</a:t>
            </a:r>
            <a:r>
              <a:rPr lang="ru-RU" sz="1600">
                <a:latin typeface="Calibri" pitchFamily="34" charset="0"/>
              </a:rPr>
              <a:t>, </a:t>
            </a:r>
            <a:r>
              <a:rPr lang="de-DE" sz="1600">
                <a:latin typeface="Calibri" pitchFamily="34" charset="0"/>
              </a:rPr>
              <a:t>Mrd.Rub</a:t>
            </a:r>
            <a:r>
              <a:rPr lang="ru-RU" sz="1600">
                <a:latin typeface="Calibri" pitchFamily="34" charset="0"/>
              </a:rPr>
              <a:t>. </a:t>
            </a:r>
            <a:endParaRPr lang="en-US" sz="1600">
              <a:latin typeface="Calibri" pitchFamily="34" charset="0"/>
            </a:endParaRPr>
          </a:p>
        </p:txBody>
      </p:sp>
      <p:sp>
        <p:nvSpPr>
          <p:cNvPr id="39" name="Овал 38"/>
          <p:cNvSpPr/>
          <p:nvPr/>
        </p:nvSpPr>
        <p:spPr>
          <a:xfrm>
            <a:off x="6507163" y="4005263"/>
            <a:ext cx="2460625" cy="2460625"/>
          </a:xfrm>
          <a:prstGeom prst="ellipse">
            <a:avLst/>
          </a:prstGeom>
          <a:solidFill>
            <a:srgbClr val="A7DE9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0" name="Овал 39"/>
          <p:cNvSpPr/>
          <p:nvPr/>
        </p:nvSpPr>
        <p:spPr>
          <a:xfrm>
            <a:off x="6737350" y="4470400"/>
            <a:ext cx="1997075" cy="1997075"/>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dirty="0"/>
          </a:p>
        </p:txBody>
      </p:sp>
      <p:sp>
        <p:nvSpPr>
          <p:cNvPr id="41" name="Овал 40"/>
          <p:cNvSpPr/>
          <p:nvPr/>
        </p:nvSpPr>
        <p:spPr>
          <a:xfrm>
            <a:off x="7011988" y="5040313"/>
            <a:ext cx="1428750" cy="1427162"/>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b="1" dirty="0"/>
          </a:p>
        </p:txBody>
      </p:sp>
      <p:sp>
        <p:nvSpPr>
          <p:cNvPr id="42" name="Овал 41"/>
          <p:cNvSpPr/>
          <p:nvPr/>
        </p:nvSpPr>
        <p:spPr>
          <a:xfrm>
            <a:off x="7299325" y="5619750"/>
            <a:ext cx="852488" cy="852488"/>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ru-RU" b="1" dirty="0"/>
          </a:p>
        </p:txBody>
      </p:sp>
      <p:sp>
        <p:nvSpPr>
          <p:cNvPr id="36898" name="Прямоугольник 10"/>
          <p:cNvSpPr>
            <a:spLocks noChangeArrowheads="1"/>
          </p:cNvSpPr>
          <p:nvPr/>
        </p:nvSpPr>
        <p:spPr bwMode="auto">
          <a:xfrm>
            <a:off x="7435850" y="908050"/>
            <a:ext cx="568325" cy="339725"/>
          </a:xfrm>
          <a:prstGeom prst="rect">
            <a:avLst/>
          </a:prstGeom>
          <a:noFill/>
          <a:ln w="9525">
            <a:noFill/>
            <a:miter lim="800000"/>
            <a:headEnd/>
            <a:tailEnd/>
          </a:ln>
        </p:spPr>
        <p:txBody>
          <a:bodyPr wrap="none">
            <a:spAutoFit/>
          </a:bodyPr>
          <a:lstStyle/>
          <a:p>
            <a:r>
              <a:rPr lang="en-IE" sz="1600">
                <a:solidFill>
                  <a:schemeClr val="bg1"/>
                </a:solidFill>
                <a:latin typeface="Calibri" pitchFamily="34" charset="0"/>
              </a:rPr>
              <a:t>PAM</a:t>
            </a:r>
            <a:endParaRPr lang="ru-RU" sz="1600">
              <a:solidFill>
                <a:schemeClr val="bg1"/>
              </a:solidFill>
              <a:latin typeface="Calibri" pitchFamily="34" charset="0"/>
            </a:endParaRPr>
          </a:p>
        </p:txBody>
      </p:sp>
      <p:sp>
        <p:nvSpPr>
          <p:cNvPr id="36899" name="Прямоугольник 43"/>
          <p:cNvSpPr>
            <a:spLocks noChangeArrowheads="1"/>
          </p:cNvSpPr>
          <p:nvPr/>
        </p:nvSpPr>
        <p:spPr bwMode="auto">
          <a:xfrm>
            <a:off x="7435850" y="1433513"/>
            <a:ext cx="574675" cy="339725"/>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TAM</a:t>
            </a:r>
            <a:endParaRPr lang="ru-RU" sz="1600" b="1">
              <a:solidFill>
                <a:schemeClr val="bg1"/>
              </a:solidFill>
              <a:latin typeface="Calibri" pitchFamily="34" charset="0"/>
            </a:endParaRPr>
          </a:p>
        </p:txBody>
      </p:sp>
      <p:sp>
        <p:nvSpPr>
          <p:cNvPr id="36900" name="Прямоугольник 44"/>
          <p:cNvSpPr>
            <a:spLocks noChangeArrowheads="1"/>
          </p:cNvSpPr>
          <p:nvPr/>
        </p:nvSpPr>
        <p:spPr bwMode="auto">
          <a:xfrm>
            <a:off x="7435850" y="1938338"/>
            <a:ext cx="584200" cy="338137"/>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SAM</a:t>
            </a:r>
            <a:endParaRPr lang="ru-RU" sz="1600" b="1">
              <a:solidFill>
                <a:schemeClr val="bg1"/>
              </a:solidFill>
              <a:latin typeface="Calibri" pitchFamily="34" charset="0"/>
            </a:endParaRPr>
          </a:p>
        </p:txBody>
      </p:sp>
      <p:sp>
        <p:nvSpPr>
          <p:cNvPr id="36901" name="Прямоугольник 45"/>
          <p:cNvSpPr>
            <a:spLocks noChangeArrowheads="1"/>
          </p:cNvSpPr>
          <p:nvPr/>
        </p:nvSpPr>
        <p:spPr bwMode="auto">
          <a:xfrm>
            <a:off x="7439025" y="2514600"/>
            <a:ext cx="601663" cy="338138"/>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SOM</a:t>
            </a:r>
            <a:endParaRPr lang="ru-RU" sz="1600" b="1">
              <a:solidFill>
                <a:schemeClr val="bg1"/>
              </a:solidFill>
              <a:latin typeface="Calibri" pitchFamily="34" charset="0"/>
            </a:endParaRPr>
          </a:p>
        </p:txBody>
      </p:sp>
      <p:sp>
        <p:nvSpPr>
          <p:cNvPr id="36902" name="Прямоугольник 46"/>
          <p:cNvSpPr>
            <a:spLocks noChangeArrowheads="1"/>
          </p:cNvSpPr>
          <p:nvPr/>
        </p:nvSpPr>
        <p:spPr bwMode="auto">
          <a:xfrm>
            <a:off x="7434263" y="3933825"/>
            <a:ext cx="585787" cy="338138"/>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PAM</a:t>
            </a:r>
            <a:endParaRPr lang="ru-RU" sz="1600" b="1">
              <a:solidFill>
                <a:schemeClr val="bg1"/>
              </a:solidFill>
              <a:latin typeface="Calibri" pitchFamily="34" charset="0"/>
            </a:endParaRPr>
          </a:p>
        </p:txBody>
      </p:sp>
      <p:sp>
        <p:nvSpPr>
          <p:cNvPr id="36903" name="Прямоугольник 47"/>
          <p:cNvSpPr>
            <a:spLocks noChangeArrowheads="1"/>
          </p:cNvSpPr>
          <p:nvPr/>
        </p:nvSpPr>
        <p:spPr bwMode="auto">
          <a:xfrm>
            <a:off x="7434263" y="4386263"/>
            <a:ext cx="574675" cy="338137"/>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TAM</a:t>
            </a:r>
            <a:endParaRPr lang="ru-RU" sz="1600" b="1">
              <a:solidFill>
                <a:schemeClr val="bg1"/>
              </a:solidFill>
              <a:latin typeface="Calibri" pitchFamily="34" charset="0"/>
            </a:endParaRPr>
          </a:p>
        </p:txBody>
      </p:sp>
      <p:sp>
        <p:nvSpPr>
          <p:cNvPr id="36904" name="Прямоугольник 48"/>
          <p:cNvSpPr>
            <a:spLocks noChangeArrowheads="1"/>
          </p:cNvSpPr>
          <p:nvPr/>
        </p:nvSpPr>
        <p:spPr bwMode="auto">
          <a:xfrm>
            <a:off x="7434263" y="4962525"/>
            <a:ext cx="585787" cy="338138"/>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SAM</a:t>
            </a:r>
            <a:endParaRPr lang="ru-RU" sz="1600" b="1">
              <a:solidFill>
                <a:schemeClr val="bg1"/>
              </a:solidFill>
              <a:latin typeface="Calibri" pitchFamily="34" charset="0"/>
            </a:endParaRPr>
          </a:p>
        </p:txBody>
      </p:sp>
      <p:sp>
        <p:nvSpPr>
          <p:cNvPr id="36905" name="Прямоугольник 49"/>
          <p:cNvSpPr>
            <a:spLocks noChangeArrowheads="1"/>
          </p:cNvSpPr>
          <p:nvPr/>
        </p:nvSpPr>
        <p:spPr bwMode="auto">
          <a:xfrm>
            <a:off x="7437438" y="5538788"/>
            <a:ext cx="601662" cy="338137"/>
          </a:xfrm>
          <a:prstGeom prst="rect">
            <a:avLst/>
          </a:prstGeom>
          <a:noFill/>
          <a:ln w="9525">
            <a:noFill/>
            <a:miter lim="800000"/>
            <a:headEnd/>
            <a:tailEnd/>
          </a:ln>
        </p:spPr>
        <p:txBody>
          <a:bodyPr wrap="none">
            <a:spAutoFit/>
          </a:bodyPr>
          <a:lstStyle/>
          <a:p>
            <a:r>
              <a:rPr lang="en-IE" sz="1600" b="1">
                <a:solidFill>
                  <a:schemeClr val="bg1"/>
                </a:solidFill>
                <a:latin typeface="Calibri" pitchFamily="34" charset="0"/>
              </a:rPr>
              <a:t>SOM</a:t>
            </a:r>
            <a:endParaRPr lang="ru-RU" sz="1600" b="1">
              <a:solidFill>
                <a:schemeClr val="bg1"/>
              </a:solidFill>
              <a:latin typeface="Calibri" pitchFamily="34" charset="0"/>
            </a:endParaRPr>
          </a:p>
        </p:txBody>
      </p:sp>
      <p:sp>
        <p:nvSpPr>
          <p:cNvPr id="36906" name="TextBox 11"/>
          <p:cNvSpPr txBox="1">
            <a:spLocks noChangeArrowheads="1"/>
          </p:cNvSpPr>
          <p:nvPr/>
        </p:nvSpPr>
        <p:spPr bwMode="auto">
          <a:xfrm>
            <a:off x="7493000" y="1711325"/>
            <a:ext cx="458788" cy="277813"/>
          </a:xfrm>
          <a:prstGeom prst="rect">
            <a:avLst/>
          </a:prstGeom>
          <a:noFill/>
          <a:ln w="9525">
            <a:noFill/>
            <a:miter lim="800000"/>
            <a:headEnd/>
            <a:tailEnd/>
          </a:ln>
        </p:spPr>
        <p:txBody>
          <a:bodyPr wrap="none">
            <a:spAutoFit/>
          </a:bodyPr>
          <a:lstStyle/>
          <a:p>
            <a:r>
              <a:rPr lang="en-IE" sz="1200" b="1">
                <a:solidFill>
                  <a:schemeClr val="bg1"/>
                </a:solidFill>
                <a:latin typeface="Calibri" pitchFamily="34" charset="0"/>
              </a:rPr>
              <a:t>20,1</a:t>
            </a:r>
            <a:endParaRPr lang="ru-RU" sz="1200" b="1">
              <a:solidFill>
                <a:schemeClr val="bg1"/>
              </a:solidFill>
              <a:latin typeface="Calibri" pitchFamily="34" charset="0"/>
            </a:endParaRPr>
          </a:p>
        </p:txBody>
      </p:sp>
      <p:sp>
        <p:nvSpPr>
          <p:cNvPr id="36907" name="TextBox 51"/>
          <p:cNvSpPr txBox="1">
            <a:spLocks noChangeArrowheads="1"/>
          </p:cNvSpPr>
          <p:nvPr/>
        </p:nvSpPr>
        <p:spPr bwMode="auto">
          <a:xfrm>
            <a:off x="7507288" y="1168400"/>
            <a:ext cx="458787" cy="276225"/>
          </a:xfrm>
          <a:prstGeom prst="rect">
            <a:avLst/>
          </a:prstGeom>
          <a:noFill/>
          <a:ln w="9525">
            <a:noFill/>
            <a:miter lim="800000"/>
            <a:headEnd/>
            <a:tailEnd/>
          </a:ln>
        </p:spPr>
        <p:txBody>
          <a:bodyPr wrap="none">
            <a:spAutoFit/>
          </a:bodyPr>
          <a:lstStyle/>
          <a:p>
            <a:r>
              <a:rPr lang="en-IE" sz="1200" b="1">
                <a:solidFill>
                  <a:schemeClr val="bg1"/>
                </a:solidFill>
                <a:latin typeface="Calibri" pitchFamily="34" charset="0"/>
              </a:rPr>
              <a:t>23,7</a:t>
            </a:r>
            <a:endParaRPr lang="ru-RU" sz="1200" b="1">
              <a:solidFill>
                <a:schemeClr val="bg1"/>
              </a:solidFill>
              <a:latin typeface="Calibri" pitchFamily="34" charset="0"/>
            </a:endParaRPr>
          </a:p>
        </p:txBody>
      </p:sp>
      <p:sp>
        <p:nvSpPr>
          <p:cNvPr id="36908" name="TextBox 50"/>
          <p:cNvSpPr txBox="1">
            <a:spLocks noChangeArrowheads="1"/>
          </p:cNvSpPr>
          <p:nvPr/>
        </p:nvSpPr>
        <p:spPr bwMode="auto">
          <a:xfrm>
            <a:off x="7451725" y="4694238"/>
            <a:ext cx="539750" cy="277812"/>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108,2</a:t>
            </a:r>
          </a:p>
        </p:txBody>
      </p:sp>
      <p:sp>
        <p:nvSpPr>
          <p:cNvPr id="36909" name="TextBox 52"/>
          <p:cNvSpPr txBox="1">
            <a:spLocks noChangeArrowheads="1"/>
          </p:cNvSpPr>
          <p:nvPr/>
        </p:nvSpPr>
        <p:spPr bwMode="auto">
          <a:xfrm>
            <a:off x="7446963" y="4165600"/>
            <a:ext cx="538162" cy="276225"/>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125,8</a:t>
            </a:r>
          </a:p>
        </p:txBody>
      </p:sp>
      <p:sp>
        <p:nvSpPr>
          <p:cNvPr id="36910" name="TextBox 53"/>
          <p:cNvSpPr txBox="1">
            <a:spLocks noChangeArrowheads="1"/>
          </p:cNvSpPr>
          <p:nvPr/>
        </p:nvSpPr>
        <p:spPr bwMode="auto">
          <a:xfrm>
            <a:off x="7596188" y="5949950"/>
            <a:ext cx="409575" cy="276225"/>
          </a:xfrm>
          <a:prstGeom prst="rect">
            <a:avLst/>
          </a:prstGeom>
          <a:noFill/>
          <a:ln w="9525">
            <a:noFill/>
            <a:miter lim="800000"/>
            <a:headEnd/>
            <a:tailEnd/>
          </a:ln>
        </p:spPr>
        <p:txBody>
          <a:bodyPr wrap="none">
            <a:spAutoFit/>
          </a:bodyPr>
          <a:lstStyle/>
          <a:p>
            <a:r>
              <a:rPr lang="en-IE" sz="1200" b="1">
                <a:solidFill>
                  <a:schemeClr val="bg1"/>
                </a:solidFill>
                <a:latin typeface="Calibri" pitchFamily="34" charset="0"/>
              </a:rPr>
              <a:t>?</a:t>
            </a:r>
            <a:r>
              <a:rPr lang="ru-RU" sz="1200" b="1">
                <a:solidFill>
                  <a:schemeClr val="bg1"/>
                </a:solidFill>
                <a:latin typeface="Calibri" pitchFamily="34" charset="0"/>
              </a:rPr>
              <a:t>**</a:t>
            </a:r>
          </a:p>
        </p:txBody>
      </p:sp>
      <p:sp>
        <p:nvSpPr>
          <p:cNvPr id="36911" name="Title 3"/>
          <p:cNvSpPr txBox="1">
            <a:spLocks/>
          </p:cNvSpPr>
          <p:nvPr/>
        </p:nvSpPr>
        <p:spPr bwMode="auto">
          <a:xfrm>
            <a:off x="149225" y="6704013"/>
            <a:ext cx="4414838" cy="180975"/>
          </a:xfrm>
          <a:prstGeom prst="rect">
            <a:avLst/>
          </a:prstGeom>
          <a:noFill/>
          <a:ln w="9525">
            <a:noFill/>
            <a:miter lim="800000"/>
            <a:headEnd/>
            <a:tailEnd/>
          </a:ln>
        </p:spPr>
        <p:txBody>
          <a:bodyPr anchor="ctr"/>
          <a:lstStyle/>
          <a:p>
            <a:r>
              <a:rPr lang="ru-RU" sz="900">
                <a:latin typeface="Calibri" pitchFamily="34" charset="0"/>
              </a:rPr>
              <a:t>**- </a:t>
            </a:r>
            <a:r>
              <a:rPr lang="de-DE" sz="900">
                <a:latin typeface="Calibri" pitchFamily="34" charset="0"/>
              </a:rPr>
              <a:t>In der ersten Stuffe steht ein Eintritt in den Weltmarkt nicht auf dem Plan.</a:t>
            </a:r>
            <a:endParaRPr lang="en-US" sz="900">
              <a:latin typeface="Calibri" pitchFamily="34" charset="0"/>
            </a:endParaRPr>
          </a:p>
        </p:txBody>
      </p:sp>
      <p:sp>
        <p:nvSpPr>
          <p:cNvPr id="36912" name="TextBox 55"/>
          <p:cNvSpPr txBox="1">
            <a:spLocks noChangeArrowheads="1"/>
          </p:cNvSpPr>
          <p:nvPr/>
        </p:nvSpPr>
        <p:spPr bwMode="auto">
          <a:xfrm>
            <a:off x="7524750" y="2884488"/>
            <a:ext cx="460375" cy="276225"/>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0,7</a:t>
            </a:r>
            <a:r>
              <a:rPr lang="en-IE" sz="1200" b="1">
                <a:solidFill>
                  <a:schemeClr val="bg1"/>
                </a:solidFill>
                <a:latin typeface="Calibri" pitchFamily="34" charset="0"/>
              </a:rPr>
              <a:t>3</a:t>
            </a:r>
            <a:endParaRPr lang="ru-RU" sz="1200" b="1">
              <a:solidFill>
                <a:schemeClr val="bg1"/>
              </a:solidFill>
              <a:latin typeface="Calibri" pitchFamily="34" charset="0"/>
            </a:endParaRPr>
          </a:p>
        </p:txBody>
      </p:sp>
      <p:sp>
        <p:nvSpPr>
          <p:cNvPr id="36913" name="TextBox 56"/>
          <p:cNvSpPr txBox="1">
            <a:spLocks noChangeArrowheads="1"/>
          </p:cNvSpPr>
          <p:nvPr/>
        </p:nvSpPr>
        <p:spPr bwMode="auto">
          <a:xfrm>
            <a:off x="7524750" y="2255838"/>
            <a:ext cx="379413" cy="276225"/>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2,1</a:t>
            </a:r>
          </a:p>
        </p:txBody>
      </p:sp>
      <p:sp>
        <p:nvSpPr>
          <p:cNvPr id="36914" name="TextBox 57"/>
          <p:cNvSpPr txBox="1">
            <a:spLocks noChangeArrowheads="1"/>
          </p:cNvSpPr>
          <p:nvPr/>
        </p:nvSpPr>
        <p:spPr bwMode="auto">
          <a:xfrm>
            <a:off x="7524750" y="5249863"/>
            <a:ext cx="460375" cy="276225"/>
          </a:xfrm>
          <a:prstGeom prst="rect">
            <a:avLst/>
          </a:prstGeom>
          <a:noFill/>
          <a:ln w="9525">
            <a:noFill/>
            <a:miter lim="800000"/>
            <a:headEnd/>
            <a:tailEnd/>
          </a:ln>
        </p:spPr>
        <p:txBody>
          <a:bodyPr wrap="none">
            <a:spAutoFit/>
          </a:bodyPr>
          <a:lstStyle/>
          <a:p>
            <a:r>
              <a:rPr lang="ru-RU" sz="1200" b="1">
                <a:solidFill>
                  <a:schemeClr val="bg1"/>
                </a:solidFill>
                <a:latin typeface="Calibri" pitchFamily="34" charset="0"/>
              </a:rPr>
              <a:t>37,3</a:t>
            </a:r>
          </a:p>
        </p:txBody>
      </p:sp>
      <p:sp>
        <p:nvSpPr>
          <p:cNvPr id="36915" name="Title 3"/>
          <p:cNvSpPr txBox="1">
            <a:spLocks/>
          </p:cNvSpPr>
          <p:nvPr/>
        </p:nvSpPr>
        <p:spPr bwMode="auto">
          <a:xfrm>
            <a:off x="155575" y="6524625"/>
            <a:ext cx="4416425" cy="182563"/>
          </a:xfrm>
          <a:prstGeom prst="rect">
            <a:avLst/>
          </a:prstGeom>
          <a:noFill/>
          <a:ln w="9525">
            <a:noFill/>
            <a:miter lim="800000"/>
            <a:headEnd/>
            <a:tailEnd/>
          </a:ln>
        </p:spPr>
        <p:txBody>
          <a:bodyPr anchor="ctr"/>
          <a:lstStyle/>
          <a:p>
            <a:r>
              <a:rPr lang="ru-RU" sz="900">
                <a:latin typeface="Calibri" pitchFamily="34" charset="0"/>
              </a:rPr>
              <a:t>*- </a:t>
            </a:r>
            <a:r>
              <a:rPr lang="de-DE" sz="900">
                <a:latin typeface="Calibri" pitchFamily="34" charset="0"/>
              </a:rPr>
              <a:t>Die Preise korrelieren mit den Rohstoffpreisen (Eisenscheibe</a:t>
            </a:r>
            <a:r>
              <a:rPr lang="ru-RU" sz="900">
                <a:latin typeface="Calibri" pitchFamily="34" charset="0"/>
              </a:rPr>
              <a:t>)</a:t>
            </a:r>
            <a:endParaRPr lang="en-US" sz="900">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Title 1"/>
          <p:cNvSpPr txBox="1">
            <a:spLocks/>
          </p:cNvSpPr>
          <p:nvPr>
            <p:custDataLst>
              <p:tags r:id="rId2"/>
            </p:custDataLst>
          </p:nvPr>
        </p:nvSpPr>
        <p:spPr bwMode="auto">
          <a:xfrm>
            <a:off x="244475" y="804863"/>
            <a:ext cx="8826500" cy="665162"/>
          </a:xfrm>
          <a:prstGeom prst="rect">
            <a:avLst/>
          </a:prstGeom>
          <a:noFill/>
          <a:ln w="9525">
            <a:noFill/>
            <a:miter lim="800000"/>
            <a:headEnd/>
            <a:tailEnd/>
          </a:ln>
        </p:spPr>
        <p:txBody>
          <a:bodyPr anchor="ctr"/>
          <a:lstStyle/>
          <a:p>
            <a:pPr algn="ctr">
              <a:lnSpc>
                <a:spcPct val="80000"/>
              </a:lnSpc>
            </a:pPr>
            <a:r>
              <a:rPr lang="de-DE" sz="2100">
                <a:latin typeface="Calibri" pitchFamily="34" charset="0"/>
              </a:rPr>
              <a:t>Der globale Marktführer Arrium erobert </a:t>
            </a:r>
            <a:r>
              <a:rPr lang="en-US" sz="2100">
                <a:latin typeface="Calibri" pitchFamily="34" charset="0"/>
              </a:rPr>
              <a:t>~</a:t>
            </a:r>
            <a:r>
              <a:rPr lang="ru-RU" sz="2100">
                <a:latin typeface="Calibri" pitchFamily="34" charset="0"/>
              </a:rPr>
              <a:t>3</a:t>
            </a:r>
            <a:r>
              <a:rPr lang="en-US" sz="2100">
                <a:latin typeface="Calibri" pitchFamily="34" charset="0"/>
              </a:rPr>
              <a:t>0</a:t>
            </a:r>
            <a:r>
              <a:rPr lang="ru-RU" sz="2100">
                <a:latin typeface="Calibri" pitchFamily="34" charset="0"/>
              </a:rPr>
              <a:t>% </a:t>
            </a:r>
            <a:r>
              <a:rPr lang="de-DE" sz="2100">
                <a:latin typeface="Calibri" pitchFamily="34" charset="0"/>
              </a:rPr>
              <a:t>des Markts</a:t>
            </a:r>
            <a:r>
              <a:rPr lang="ru-RU" sz="2100">
                <a:latin typeface="Calibri" pitchFamily="34" charset="0"/>
              </a:rPr>
              <a:t>, </a:t>
            </a:r>
            <a:r>
              <a:rPr lang="de-DE" sz="2100">
                <a:latin typeface="Calibri" pitchFamily="34" charset="0"/>
              </a:rPr>
              <a:t>aber er operiert nur auf den Märkten in Nord- und Südamerika und in Australien</a:t>
            </a:r>
          </a:p>
        </p:txBody>
      </p:sp>
      <p:sp>
        <p:nvSpPr>
          <p:cNvPr id="39942" name="Text Placeholder 2"/>
          <p:cNvSpPr txBox="1">
            <a:spLocks/>
          </p:cNvSpPr>
          <p:nvPr>
            <p:custDataLst>
              <p:tags r:id="rId3"/>
            </p:custDataLst>
          </p:nvPr>
        </p:nvSpPr>
        <p:spPr bwMode="auto">
          <a:xfrm>
            <a:off x="350838" y="1916113"/>
            <a:ext cx="4581525" cy="4308475"/>
          </a:xfrm>
          <a:prstGeom prst="rect">
            <a:avLst/>
          </a:prstGeom>
          <a:noFill/>
          <a:ln w="9525">
            <a:noFill/>
            <a:miter lim="800000"/>
            <a:headEnd/>
            <a:tailEnd/>
          </a:ln>
        </p:spPr>
        <p:txBody>
          <a:bodyPr anchor="ctr"/>
          <a:lstStyle/>
          <a:p>
            <a:pPr marL="128588" indent="-128588">
              <a:lnSpc>
                <a:spcPct val="85000"/>
              </a:lnSpc>
              <a:spcAft>
                <a:spcPts val="600"/>
              </a:spcAft>
              <a:buFont typeface="Arial" charset="0"/>
              <a:buChar char="•"/>
            </a:pPr>
            <a:r>
              <a:rPr lang="de-DE" sz="1400">
                <a:latin typeface="Calibri" pitchFamily="34" charset="0"/>
              </a:rPr>
              <a:t>Man zeichnet </a:t>
            </a:r>
            <a:r>
              <a:rPr lang="de-DE" sz="1400" b="1">
                <a:latin typeface="Calibri" pitchFamily="34" charset="0"/>
              </a:rPr>
              <a:t>vier führende globale Spieler</a:t>
            </a:r>
            <a:r>
              <a:rPr lang="de-DE" sz="1400">
                <a:latin typeface="Calibri" pitchFamily="34" charset="0"/>
              </a:rPr>
              <a:t> aus, die mit den Betrieben in verschiedenen Weltregionen operieren: </a:t>
            </a:r>
          </a:p>
          <a:p>
            <a:pPr marL="533400" lvl="1" indent="-261938">
              <a:lnSpc>
                <a:spcPct val="85000"/>
              </a:lnSpc>
              <a:spcAft>
                <a:spcPts val="600"/>
              </a:spcAft>
              <a:buSzPct val="100000"/>
              <a:buFont typeface="Arial" charset="0"/>
              <a:buChar char="–"/>
            </a:pPr>
            <a:r>
              <a:rPr lang="en-US" sz="1400">
                <a:latin typeface="Calibri" pitchFamily="34" charset="0"/>
              </a:rPr>
              <a:t>Arrium</a:t>
            </a:r>
            <a:r>
              <a:rPr lang="ru-RU" sz="1400" baseline="30000">
                <a:latin typeface="Calibri" pitchFamily="34" charset="0"/>
              </a:rPr>
              <a:t>1</a:t>
            </a:r>
            <a:r>
              <a:rPr lang="en-US" sz="1400">
                <a:latin typeface="Calibri" pitchFamily="34" charset="0"/>
              </a:rPr>
              <a:t> : </a:t>
            </a:r>
            <a:r>
              <a:rPr lang="ru-RU" sz="1400">
                <a:latin typeface="Calibri" pitchFamily="34" charset="0"/>
              </a:rPr>
              <a:t>7 </a:t>
            </a:r>
            <a:r>
              <a:rPr lang="de-DE" sz="1400">
                <a:latin typeface="Calibri" pitchFamily="34" charset="0"/>
              </a:rPr>
              <a:t>Werke in Süd- und Nordamerika, Australien und Indonesien, ein Kapazitätführer des globalen Markts (29% vom Markt)</a:t>
            </a:r>
          </a:p>
          <a:p>
            <a:pPr marL="533400" lvl="1" indent="-261938">
              <a:lnSpc>
                <a:spcPct val="85000"/>
              </a:lnSpc>
              <a:spcAft>
                <a:spcPts val="600"/>
              </a:spcAft>
              <a:buSzPct val="100000"/>
              <a:buFont typeface="Arial" charset="0"/>
              <a:buChar char="–"/>
            </a:pPr>
            <a:r>
              <a:rPr lang="en-US" sz="1400">
                <a:latin typeface="Calibri" pitchFamily="34" charset="0"/>
              </a:rPr>
              <a:t>Magotteaux: 13 </a:t>
            </a:r>
            <a:r>
              <a:rPr lang="de-DE" sz="1400">
                <a:latin typeface="Calibri" pitchFamily="34" charset="0"/>
              </a:rPr>
              <a:t>Werke in Europa, Nord- und Südamerika, Asien und Südafrika</a:t>
            </a:r>
          </a:p>
          <a:p>
            <a:pPr marL="533400" lvl="1" indent="-261938">
              <a:lnSpc>
                <a:spcPct val="85000"/>
              </a:lnSpc>
              <a:spcAft>
                <a:spcPts val="600"/>
              </a:spcAft>
              <a:buSzPct val="100000"/>
              <a:buFont typeface="Arial" charset="0"/>
              <a:buChar char="–"/>
            </a:pPr>
            <a:r>
              <a:rPr lang="en-US" sz="1400">
                <a:latin typeface="Calibri" pitchFamily="34" charset="0"/>
              </a:rPr>
              <a:t>AIA Engineering</a:t>
            </a:r>
            <a:r>
              <a:rPr lang="ru-RU" sz="1400" baseline="30000">
                <a:latin typeface="Calibri" pitchFamily="34" charset="0"/>
              </a:rPr>
              <a:t>2</a:t>
            </a:r>
            <a:r>
              <a:rPr lang="en-US" sz="1400">
                <a:latin typeface="Calibri" pitchFamily="34" charset="0"/>
              </a:rPr>
              <a:t> : </a:t>
            </a:r>
            <a:r>
              <a:rPr lang="de-DE" sz="1400">
                <a:latin typeface="Calibri" pitchFamily="34" charset="0"/>
              </a:rPr>
              <a:t>Herstellung in Indien und aktive Lieferungen nach Süd- und Nordamerika, Australien, Südafrika und Europa</a:t>
            </a:r>
          </a:p>
          <a:p>
            <a:pPr marL="533400" lvl="1" indent="-261938">
              <a:lnSpc>
                <a:spcPct val="85000"/>
              </a:lnSpc>
              <a:spcAft>
                <a:spcPts val="600"/>
              </a:spcAft>
              <a:buSzPct val="100000"/>
              <a:buFont typeface="Arial" charset="0"/>
              <a:buChar char="–"/>
            </a:pPr>
            <a:r>
              <a:rPr lang="en-US" sz="1400">
                <a:latin typeface="Calibri" pitchFamily="34" charset="0"/>
              </a:rPr>
              <a:t>ME Elecmetal: 5 </a:t>
            </a:r>
            <a:r>
              <a:rPr lang="de-DE" sz="1400">
                <a:latin typeface="Calibri" pitchFamily="34" charset="0"/>
              </a:rPr>
              <a:t>Werke in Süd- und Nordamerika</a:t>
            </a:r>
            <a:endParaRPr lang="en-US" sz="1400">
              <a:latin typeface="Calibri" pitchFamily="34" charset="0"/>
            </a:endParaRPr>
          </a:p>
          <a:p>
            <a:pPr marL="128588" indent="-128588">
              <a:lnSpc>
                <a:spcPct val="85000"/>
              </a:lnSpc>
              <a:spcAft>
                <a:spcPts val="600"/>
              </a:spcAft>
              <a:buFont typeface="Arial" charset="0"/>
              <a:buChar char="•"/>
            </a:pPr>
            <a:r>
              <a:rPr lang="ru-RU" sz="1400" b="1">
                <a:latin typeface="Calibri" pitchFamily="34" charset="0"/>
              </a:rPr>
              <a:t>7</a:t>
            </a:r>
            <a:r>
              <a:rPr lang="en-US" sz="1400" b="1">
                <a:latin typeface="Calibri" pitchFamily="34" charset="0"/>
              </a:rPr>
              <a:t>8</a:t>
            </a:r>
            <a:r>
              <a:rPr lang="ru-RU" sz="1400" b="1">
                <a:latin typeface="Calibri" pitchFamily="34" charset="0"/>
              </a:rPr>
              <a:t> </a:t>
            </a:r>
            <a:r>
              <a:rPr lang="de-DE" sz="1400" b="1">
                <a:latin typeface="Calibri" pitchFamily="34" charset="0"/>
              </a:rPr>
              <a:t>regionale Hersteller, </a:t>
            </a:r>
            <a:r>
              <a:rPr lang="de-DE" sz="1400">
                <a:latin typeface="Calibri" pitchFamily="34" charset="0"/>
              </a:rPr>
              <a:t>die sich im Produktionsumfang und dem Kompetenzniveau viel unterscheiden.</a:t>
            </a:r>
          </a:p>
          <a:p>
            <a:pPr marL="533400" lvl="1" indent="-261938">
              <a:lnSpc>
                <a:spcPct val="85000"/>
              </a:lnSpc>
              <a:spcAft>
                <a:spcPts val="600"/>
              </a:spcAft>
              <a:buSzPct val="100000"/>
              <a:buFont typeface="Arial" charset="0"/>
              <a:buChar char="–"/>
            </a:pPr>
            <a:r>
              <a:rPr lang="de-DE" sz="1400">
                <a:latin typeface="Calibri" pitchFamily="34" charset="0"/>
              </a:rPr>
              <a:t>Hauptproduzenten der GUS: EVRAZ, METINVEST und UzMetKombinat, gehören in die Top 10 der größten Welthersteller den Kapazitäten nach.</a:t>
            </a:r>
          </a:p>
        </p:txBody>
      </p:sp>
      <p:sp>
        <p:nvSpPr>
          <p:cNvPr id="39943" name="TextBox 5"/>
          <p:cNvSpPr txBox="1">
            <a:spLocks noChangeArrowheads="1"/>
          </p:cNvSpPr>
          <p:nvPr>
            <p:custDataLst>
              <p:tags r:id="rId4"/>
            </p:custDataLst>
          </p:nvPr>
        </p:nvSpPr>
        <p:spPr bwMode="auto">
          <a:xfrm>
            <a:off x="244475" y="1628775"/>
            <a:ext cx="6842125" cy="247650"/>
          </a:xfrm>
          <a:prstGeom prst="rect">
            <a:avLst/>
          </a:prstGeom>
          <a:noFill/>
          <a:ln w="6350">
            <a:noFill/>
            <a:miter lim="800000"/>
            <a:headEnd/>
            <a:tailEnd/>
          </a:ln>
        </p:spPr>
        <p:txBody>
          <a:bodyPr lIns="0" tIns="0" rIns="0" bIns="0">
            <a:spAutoFit/>
          </a:bodyPr>
          <a:lstStyle/>
          <a:p>
            <a:pPr>
              <a:lnSpc>
                <a:spcPct val="90000"/>
              </a:lnSpc>
              <a:buClr>
                <a:schemeClr val="bg2"/>
              </a:buClr>
            </a:pPr>
            <a:r>
              <a:rPr lang="de-DE" b="1">
                <a:cs typeface="Arial" charset="0"/>
              </a:rPr>
              <a:t>Die Weltmarktstruktur der Mahlkugeln</a:t>
            </a:r>
            <a:endParaRPr lang="en-US" b="1">
              <a:cs typeface="Arial" charset="0"/>
            </a:endParaRPr>
          </a:p>
        </p:txBody>
      </p:sp>
      <p:sp>
        <p:nvSpPr>
          <p:cNvPr id="39944" name="TextBox 8"/>
          <p:cNvSpPr txBox="1">
            <a:spLocks noChangeArrowheads="1"/>
          </p:cNvSpPr>
          <p:nvPr>
            <p:custDataLst>
              <p:tags r:id="rId5"/>
            </p:custDataLst>
          </p:nvPr>
        </p:nvSpPr>
        <p:spPr bwMode="auto">
          <a:xfrm>
            <a:off x="244475" y="6553200"/>
            <a:ext cx="3681413" cy="184150"/>
          </a:xfrm>
          <a:prstGeom prst="rect">
            <a:avLst/>
          </a:prstGeom>
          <a:noFill/>
          <a:ln w="6350" cap="rnd">
            <a:noFill/>
            <a:miter lim="800000"/>
            <a:headEnd/>
            <a:tailEnd/>
          </a:ln>
        </p:spPr>
        <p:txBody>
          <a:bodyPr lIns="0" tIns="0" rIns="0" bIns="0" anchor="b"/>
          <a:lstStyle/>
          <a:p>
            <a:pPr marL="342900" indent="-342900">
              <a:lnSpc>
                <a:spcPct val="90000"/>
              </a:lnSpc>
              <a:buFontTx/>
              <a:buAutoNum type="arabicPeriod"/>
            </a:pPr>
            <a:r>
              <a:rPr lang="de-DE" sz="800">
                <a:latin typeface="Calibri" pitchFamily="34" charset="0"/>
              </a:rPr>
              <a:t>Namen bis zum Jahr</a:t>
            </a:r>
            <a:r>
              <a:rPr lang="ru-RU" sz="800">
                <a:latin typeface="Calibri" pitchFamily="34" charset="0"/>
              </a:rPr>
              <a:t> 2012</a:t>
            </a:r>
            <a:r>
              <a:rPr lang="de-DE" sz="800">
                <a:latin typeface="Calibri" pitchFamily="34" charset="0"/>
              </a:rPr>
              <a:t>: </a:t>
            </a:r>
            <a:r>
              <a:rPr lang="ru-RU" sz="800">
                <a:latin typeface="Calibri" pitchFamily="34" charset="0"/>
              </a:rPr>
              <a:t> </a:t>
            </a:r>
            <a:r>
              <a:rPr lang="en-US" sz="800">
                <a:latin typeface="Calibri" pitchFamily="34" charset="0"/>
              </a:rPr>
              <a:t>Moly-Cop</a:t>
            </a:r>
            <a:r>
              <a:rPr lang="ru-RU" sz="800">
                <a:latin typeface="Calibri" pitchFamily="34" charset="0"/>
              </a:rPr>
              <a:t> </a:t>
            </a:r>
            <a:r>
              <a:rPr lang="de-DE" sz="800">
                <a:latin typeface="Calibri" pitchFamily="34" charset="0"/>
              </a:rPr>
              <a:t>und</a:t>
            </a:r>
            <a:r>
              <a:rPr lang="ru-RU" sz="800">
                <a:latin typeface="Calibri" pitchFamily="34" charset="0"/>
              </a:rPr>
              <a:t> </a:t>
            </a:r>
            <a:r>
              <a:rPr lang="en-US" sz="800">
                <a:latin typeface="Calibri" pitchFamily="34" charset="0"/>
              </a:rPr>
              <a:t>OneSteel</a:t>
            </a:r>
            <a:endParaRPr lang="ru-RU" sz="800">
              <a:latin typeface="Calibri" pitchFamily="34" charset="0"/>
            </a:endParaRPr>
          </a:p>
          <a:p>
            <a:pPr marL="342900" indent="-342900">
              <a:lnSpc>
                <a:spcPct val="90000"/>
              </a:lnSpc>
              <a:buFontTx/>
              <a:buAutoNum type="arabicPeriod"/>
            </a:pPr>
            <a:r>
              <a:rPr lang="de-DE" sz="800">
                <a:latin typeface="Calibri" pitchFamily="34" charset="0"/>
              </a:rPr>
              <a:t>Das Handelszeichen auf den Ausfuhrmärkten ist </a:t>
            </a:r>
            <a:r>
              <a:rPr lang="ru-RU" sz="800">
                <a:latin typeface="Calibri" pitchFamily="34" charset="0"/>
              </a:rPr>
              <a:t> </a:t>
            </a:r>
            <a:r>
              <a:rPr lang="en-US" sz="800">
                <a:latin typeface="Calibri" pitchFamily="34" charset="0"/>
              </a:rPr>
              <a:t>Vega.</a:t>
            </a:r>
            <a:endParaRPr lang="ru-RU" sz="800">
              <a:latin typeface="Calibri" pitchFamily="34" charset="0"/>
            </a:endParaRPr>
          </a:p>
          <a:p>
            <a:pPr marL="342900" indent="-342900">
              <a:lnSpc>
                <a:spcPct val="90000"/>
              </a:lnSpc>
            </a:pPr>
            <a:r>
              <a:rPr lang="de-DE" sz="800">
                <a:latin typeface="Calibri" pitchFamily="34" charset="0"/>
              </a:rPr>
              <a:t>Quellenangaben</a:t>
            </a:r>
            <a:r>
              <a:rPr lang="ru-RU" sz="800">
                <a:latin typeface="Calibri" pitchFamily="34" charset="0"/>
              </a:rPr>
              <a:t>: </a:t>
            </a:r>
            <a:r>
              <a:rPr lang="en-US" sz="800">
                <a:solidFill>
                  <a:srgbClr val="000000"/>
                </a:solidFill>
                <a:latin typeface="Calibri" pitchFamily="34" charset="0"/>
              </a:rPr>
              <a:t>Arrium, SPARK, KOMPASS, Capital IQ</a:t>
            </a:r>
            <a:r>
              <a:rPr lang="ru-RU" sz="800">
                <a:solidFill>
                  <a:srgbClr val="000000"/>
                </a:solidFill>
                <a:latin typeface="Calibri" pitchFamily="34" charset="0"/>
              </a:rPr>
              <a:t>,</a:t>
            </a:r>
            <a:r>
              <a:rPr lang="en-US" sz="800">
                <a:solidFill>
                  <a:srgbClr val="000000"/>
                </a:solidFill>
                <a:latin typeface="Calibri" pitchFamily="34" charset="0"/>
              </a:rPr>
              <a:t> </a:t>
            </a:r>
            <a:r>
              <a:rPr lang="de-DE" sz="800">
                <a:solidFill>
                  <a:srgbClr val="000000"/>
                </a:solidFill>
                <a:latin typeface="Calibri" pitchFamily="34" charset="0"/>
              </a:rPr>
              <a:t>Analyse von</a:t>
            </a:r>
            <a:r>
              <a:rPr lang="ru-RU" sz="800">
                <a:solidFill>
                  <a:srgbClr val="000000"/>
                </a:solidFill>
                <a:latin typeface="Calibri" pitchFamily="34" charset="0"/>
              </a:rPr>
              <a:t> </a:t>
            </a:r>
            <a:r>
              <a:rPr lang="en-US" sz="800">
                <a:solidFill>
                  <a:srgbClr val="000000"/>
                </a:solidFill>
                <a:latin typeface="Calibri" pitchFamily="34" charset="0"/>
              </a:rPr>
              <a:t>A.T. Kearney</a:t>
            </a:r>
            <a:endParaRPr lang="ru-RU" sz="800">
              <a:solidFill>
                <a:srgbClr val="000000"/>
              </a:solidFill>
              <a:latin typeface="Calibri" pitchFamily="34" charset="0"/>
            </a:endParaRPr>
          </a:p>
        </p:txBody>
      </p:sp>
      <p:sp>
        <p:nvSpPr>
          <p:cNvPr id="9" name="Rectangle 20"/>
          <p:cNvSpPr/>
          <p:nvPr>
            <p:custDataLst>
              <p:tags r:id="rId6"/>
            </p:custDataLst>
          </p:nvPr>
        </p:nvSpPr>
        <p:spPr>
          <a:xfrm>
            <a:off x="5210175" y="1897063"/>
            <a:ext cx="3538538" cy="384175"/>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a:lnSpc>
                <a:spcPct val="90000"/>
              </a:lnSpc>
              <a:defRPr/>
            </a:pPr>
            <a:r>
              <a:rPr lang="de-DE" sz="1400" b="1">
                <a:solidFill>
                  <a:schemeClr val="tx1"/>
                </a:solidFill>
                <a:latin typeface="Arial" charset="0"/>
                <a:cs typeface="Arial" charset="0"/>
              </a:rPr>
              <a:t>Umfang der Produktionskapazitäten</a:t>
            </a:r>
            <a:r>
              <a:rPr lang="ru-RU" sz="1400" b="1">
                <a:solidFill>
                  <a:schemeClr val="tx1"/>
                </a:solidFill>
                <a:cs typeface="Arial" charset="0"/>
              </a:rPr>
              <a:t>,</a:t>
            </a:r>
          </a:p>
          <a:p>
            <a:pPr>
              <a:lnSpc>
                <a:spcPct val="90000"/>
              </a:lnSpc>
              <a:defRPr/>
            </a:pPr>
            <a:r>
              <a:rPr lang="de-DE" sz="1400">
                <a:solidFill>
                  <a:schemeClr val="tx1"/>
                </a:solidFill>
                <a:cs typeface="Arial" charset="0"/>
              </a:rPr>
              <a:t>Tt</a:t>
            </a:r>
            <a:endParaRPr lang="ru-RU" sz="1400">
              <a:solidFill>
                <a:schemeClr val="tx1"/>
              </a:solidFill>
              <a:cs typeface="Arial" charset="0"/>
            </a:endParaRPr>
          </a:p>
        </p:txBody>
      </p:sp>
      <p:graphicFrame>
        <p:nvGraphicFramePr>
          <p:cNvPr id="39940" name="Object 4"/>
          <p:cNvGraphicFramePr>
            <a:graphicFrameLocks/>
          </p:cNvGraphicFramePr>
          <p:nvPr>
            <p:custDataLst>
              <p:tags r:id="rId7"/>
            </p:custDataLst>
          </p:nvPr>
        </p:nvGraphicFramePr>
        <p:xfrm>
          <a:off x="5586413" y="2657475"/>
          <a:ext cx="2800350" cy="2800350"/>
        </p:xfrm>
        <a:graphic>
          <a:graphicData uri="http://schemas.openxmlformats.org/presentationml/2006/ole">
            <mc:AlternateContent xmlns:mc="http://schemas.openxmlformats.org/markup-compatibility/2006">
              <mc:Choice xmlns:v="urn:schemas-microsoft-com:vml" Requires="v">
                <p:oleObj spid="_x0000_s39949" name="Chart" r:id="rId28" imgW="2800384" imgH="2800445" progId="MSGraph.Chart.8">
                  <p:embed followColorScheme="full"/>
                </p:oleObj>
              </mc:Choice>
              <mc:Fallback>
                <p:oleObj name="Chart" r:id="rId28" imgW="2800384" imgH="2800445" progId="MSGraph.Chart.8">
                  <p:embed followColorScheme="full"/>
                  <p:pic>
                    <p:nvPicPr>
                      <p:cNvPr id="0" name="Picture 4"/>
                      <p:cNvPicPr>
                        <a:picLocks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586413" y="2657475"/>
                        <a:ext cx="2800350" cy="2800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1" name="Straight Connector 76"/>
          <p:cNvCxnSpPr/>
          <p:nvPr>
            <p:custDataLst>
              <p:tags r:id="rId8"/>
            </p:custDataLst>
          </p:nvPr>
        </p:nvCxnSpPr>
        <p:spPr bwMode="auto">
          <a:xfrm flipV="1">
            <a:off x="6894513" y="5332413"/>
            <a:ext cx="0" cy="503237"/>
          </a:xfrm>
          <a:prstGeom prst="line">
            <a:avLst/>
          </a:prstGeom>
          <a:ln w="635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75"/>
          <p:cNvCxnSpPr/>
          <p:nvPr>
            <p:custDataLst>
              <p:tags r:id="rId9"/>
            </p:custDataLst>
          </p:nvPr>
        </p:nvCxnSpPr>
        <p:spPr bwMode="auto">
          <a:xfrm flipV="1">
            <a:off x="6527800" y="5281613"/>
            <a:ext cx="80963" cy="276225"/>
          </a:xfrm>
          <a:prstGeom prst="line">
            <a:avLst/>
          </a:prstGeom>
          <a:ln w="6350" cap="flat">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35"/>
          <p:cNvSpPr/>
          <p:nvPr>
            <p:custDataLst>
              <p:tags r:id="rId10"/>
            </p:custDataLst>
          </p:nvPr>
        </p:nvSpPr>
        <p:spPr bwMode="auto">
          <a:xfrm>
            <a:off x="4987925" y="3051175"/>
            <a:ext cx="687388" cy="6604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a:lnSpc>
                <a:spcPct val="90000"/>
              </a:lnSpc>
              <a:defRPr/>
            </a:pPr>
            <a:r>
              <a:rPr lang="de-DE" sz="1200" b="1">
                <a:solidFill>
                  <a:schemeClr val="tx1"/>
                </a:solidFill>
                <a:cs typeface="Arial" charset="0"/>
              </a:rPr>
              <a:t>Andere Hersteller</a:t>
            </a:r>
            <a:r>
              <a:rPr lang="en-US" sz="1200" b="1">
                <a:solidFill>
                  <a:schemeClr val="tx1"/>
                </a:solidFill>
                <a:latin typeface="Arial" charset="0"/>
                <a:cs typeface="Arial" charset="0"/>
                <a:sym typeface="Arial" charset="0"/>
              </a:rPr>
              <a:t/>
            </a:r>
            <a:br>
              <a:rPr lang="en-US" sz="1200" b="1">
                <a:solidFill>
                  <a:schemeClr val="tx1"/>
                </a:solidFill>
                <a:latin typeface="Arial" charset="0"/>
                <a:cs typeface="Arial" charset="0"/>
                <a:sym typeface="Arial" charset="0"/>
              </a:rPr>
            </a:br>
            <a:fld id="{4D387905-32F0-4A19-ADBB-BE7743E20749}" type="datetime'''''''''''''169''''''''''''''''7'''''''''''''''">
              <a:rPr lang="en-US" sz="1200">
                <a:solidFill>
                  <a:schemeClr val="tx1"/>
                </a:solidFill>
                <a:cs typeface="Arial" charset="0"/>
              </a:rPr>
              <a:pPr algn="r">
                <a:lnSpc>
                  <a:spcPct val="90000"/>
                </a:lnSpc>
                <a:defRPr/>
              </a:pPr>
              <a:t>1697</a:t>
            </a:fld>
            <a:endParaRPr lang="en-US" sz="1200">
              <a:solidFill>
                <a:schemeClr val="tx1"/>
              </a:solidFill>
              <a:latin typeface="Arial" charset="0"/>
              <a:cs typeface="Arial" charset="0"/>
              <a:sym typeface="Arial" charset="0"/>
            </a:endParaRPr>
          </a:p>
        </p:txBody>
      </p:sp>
      <p:sp>
        <p:nvSpPr>
          <p:cNvPr id="14" name="Rectangle 31"/>
          <p:cNvSpPr/>
          <p:nvPr>
            <p:custDataLst>
              <p:tags r:id="rId11"/>
            </p:custDataLst>
          </p:nvPr>
        </p:nvSpPr>
        <p:spPr bwMode="auto">
          <a:xfrm>
            <a:off x="5386388" y="4897438"/>
            <a:ext cx="56832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7BBDA595-3BDC-4D78-B2A4-1C445EF0AF32}" type="datetime'Do''''''nh''''a''''''''''''''''''''d'">
              <a:rPr lang="en-US" sz="1200" b="1">
                <a:solidFill>
                  <a:schemeClr val="tx1"/>
                </a:solidFill>
                <a:cs typeface="Arial"/>
              </a:rPr>
              <a:pPr algn="ctr" fontAlgn="auto">
                <a:lnSpc>
                  <a:spcPct val="90000"/>
                </a:lnSpc>
                <a:defRPr/>
              </a:pPr>
              <a:t>Donhad</a:t>
            </a:fld>
            <a:r>
              <a:rPr lang="en-US" sz="1200" b="1" dirty="0">
                <a:solidFill>
                  <a:schemeClr val="tx1"/>
                </a:solidFill>
                <a:cs typeface="Arial"/>
              </a:rPr>
              <a:t/>
            </a:r>
            <a:br>
              <a:rPr lang="en-US" sz="1200" b="1" dirty="0">
                <a:solidFill>
                  <a:schemeClr val="tx1"/>
                </a:solidFill>
                <a:cs typeface="Arial"/>
              </a:rPr>
            </a:br>
            <a:fld id="{0B7E7363-7148-4811-A30B-868F6EC18BC8}" type="datetime'''''1''''''''''''4''''''''''''''''''0'''">
              <a:rPr lang="en-US" sz="1200">
                <a:solidFill>
                  <a:schemeClr val="tx1"/>
                </a:solidFill>
                <a:cs typeface="Arial"/>
              </a:rPr>
              <a:pPr algn="ctr" fontAlgn="auto">
                <a:lnSpc>
                  <a:spcPct val="90000"/>
                </a:lnSpc>
                <a:defRPr/>
              </a:pPr>
              <a:t>140</a:t>
            </a:fld>
            <a:endParaRPr lang="en-US" sz="1200" dirty="0">
              <a:solidFill>
                <a:schemeClr val="tx1"/>
              </a:solidFill>
              <a:latin typeface="Arial"/>
              <a:cs typeface="Arial"/>
              <a:sym typeface="Arial"/>
            </a:endParaRPr>
          </a:p>
        </p:txBody>
      </p:sp>
      <p:sp>
        <p:nvSpPr>
          <p:cNvPr id="15" name="Rectangle 58"/>
          <p:cNvSpPr/>
          <p:nvPr>
            <p:custDataLst>
              <p:tags r:id="rId12"/>
            </p:custDataLst>
          </p:nvPr>
        </p:nvSpPr>
        <p:spPr bwMode="gray">
          <a:xfrm>
            <a:off x="7346950" y="5010150"/>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0E85D610-6368-41DD-881C-7539DC4845D0}" type="datetime'''''''''''''4''''''%'''''''''''''''''''''''''''''''">
              <a:rPr lang="en-US" sz="1200">
                <a:solidFill>
                  <a:schemeClr val="bg1"/>
                </a:solidFill>
                <a:cs typeface="Arial"/>
              </a:rPr>
              <a:pPr algn="ctr" fontAlgn="auto">
                <a:lnSpc>
                  <a:spcPct val="90000"/>
                </a:lnSpc>
                <a:defRPr/>
              </a:pPr>
              <a:t>4%</a:t>
            </a:fld>
            <a:endParaRPr lang="en-US" sz="1200" dirty="0">
              <a:solidFill>
                <a:schemeClr val="bg1"/>
              </a:solidFill>
              <a:latin typeface="Arial"/>
              <a:cs typeface="Arial"/>
              <a:sym typeface="Arial"/>
            </a:endParaRPr>
          </a:p>
        </p:txBody>
      </p:sp>
      <p:sp>
        <p:nvSpPr>
          <p:cNvPr id="16" name="Rectangle 32"/>
          <p:cNvSpPr/>
          <p:nvPr>
            <p:custDataLst>
              <p:tags r:id="rId13"/>
            </p:custDataLst>
          </p:nvPr>
        </p:nvSpPr>
        <p:spPr bwMode="auto">
          <a:xfrm>
            <a:off x="5875338" y="5227638"/>
            <a:ext cx="533400"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BD17D217-849B-4F1E-A12D-5148FBFB1F59}" type="datetime'''''''''''''''''G''er''''''''''d''''''''''''''''''a''''''u'''">
              <a:rPr lang="en-US" sz="1200" b="1">
                <a:solidFill>
                  <a:schemeClr val="tx1"/>
                </a:solidFill>
                <a:cs typeface="Arial"/>
              </a:rPr>
              <a:pPr algn="ctr" fontAlgn="auto">
                <a:lnSpc>
                  <a:spcPct val="90000"/>
                </a:lnSpc>
                <a:defRPr/>
              </a:pPr>
              <a:t>Gerdau</a:t>
            </a:fld>
            <a:r>
              <a:rPr lang="en-US" sz="1200" b="1" dirty="0">
                <a:solidFill>
                  <a:schemeClr val="tx1"/>
                </a:solidFill>
                <a:cs typeface="Arial"/>
              </a:rPr>
              <a:t/>
            </a:r>
            <a:br>
              <a:rPr lang="en-US" sz="1200" b="1" dirty="0">
                <a:solidFill>
                  <a:schemeClr val="tx1"/>
                </a:solidFill>
                <a:cs typeface="Arial"/>
              </a:rPr>
            </a:br>
            <a:fld id="{70A9ECF2-BDF7-4E06-BE5F-C3A0EF17A4CA}" type="datetime'''''''''''''1''''''''''40'''''''''''''''''''''''''''''''''''">
              <a:rPr lang="en-US" sz="1200">
                <a:solidFill>
                  <a:schemeClr val="tx1"/>
                </a:solidFill>
                <a:cs typeface="Arial"/>
              </a:rPr>
              <a:pPr algn="ctr" fontAlgn="auto">
                <a:lnSpc>
                  <a:spcPct val="90000"/>
                </a:lnSpc>
                <a:defRPr/>
              </a:pPr>
              <a:t>140</a:t>
            </a:fld>
            <a:endParaRPr lang="en-US" sz="1200" dirty="0">
              <a:solidFill>
                <a:schemeClr val="tx1"/>
              </a:solidFill>
              <a:latin typeface="Arial"/>
              <a:cs typeface="Arial"/>
              <a:sym typeface="Arial"/>
            </a:endParaRPr>
          </a:p>
        </p:txBody>
      </p:sp>
      <p:sp>
        <p:nvSpPr>
          <p:cNvPr id="17" name="Rectangle 34"/>
          <p:cNvSpPr/>
          <p:nvPr>
            <p:custDataLst>
              <p:tags r:id="rId14"/>
            </p:custDataLst>
          </p:nvPr>
        </p:nvSpPr>
        <p:spPr bwMode="auto">
          <a:xfrm>
            <a:off x="5729288" y="5557838"/>
            <a:ext cx="98107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r" fontAlgn="auto">
              <a:lnSpc>
                <a:spcPct val="90000"/>
              </a:lnSpc>
              <a:defRPr/>
            </a:pPr>
            <a:fld id="{14D9EB5A-7D78-4DFA-BF9A-1B23A740F274}" type="datetime'ME E''''''''l''ec''''''m''''''''e''''''''''''''t''''al'''''">
              <a:rPr lang="en-US" sz="1200" b="1">
                <a:solidFill>
                  <a:schemeClr val="tx1"/>
                </a:solidFill>
                <a:cs typeface="Arial"/>
              </a:rPr>
              <a:pPr algn="r" fontAlgn="auto">
                <a:lnSpc>
                  <a:spcPct val="90000"/>
                </a:lnSpc>
                <a:defRPr/>
              </a:pPr>
              <a:t>ME Elecmetal</a:t>
            </a:fld>
            <a:r>
              <a:rPr lang="en-US" sz="1200" b="1" dirty="0">
                <a:solidFill>
                  <a:schemeClr val="tx1"/>
                </a:solidFill>
                <a:cs typeface="Arial"/>
              </a:rPr>
              <a:t/>
            </a:r>
            <a:br>
              <a:rPr lang="en-US" sz="1200" b="1" dirty="0">
                <a:solidFill>
                  <a:schemeClr val="tx1"/>
                </a:solidFill>
                <a:cs typeface="Arial"/>
              </a:rPr>
            </a:br>
            <a:fld id="{DE0BE379-BD21-4582-9847-DF519C7E1182}" type="datetime'''1''''''''''5''''''''''''''''''4'''''''''''''''''''''">
              <a:rPr lang="en-US" sz="1200">
                <a:solidFill>
                  <a:schemeClr val="tx1"/>
                </a:solidFill>
                <a:cs typeface="Arial"/>
              </a:rPr>
              <a:pPr algn="r" fontAlgn="auto">
                <a:lnSpc>
                  <a:spcPct val="90000"/>
                </a:lnSpc>
                <a:defRPr/>
              </a:pPr>
              <a:t>154</a:t>
            </a:fld>
            <a:endParaRPr lang="en-US" sz="1200" dirty="0">
              <a:solidFill>
                <a:schemeClr val="tx1"/>
              </a:solidFill>
              <a:latin typeface="Arial"/>
              <a:cs typeface="Arial"/>
              <a:sym typeface="Arial"/>
            </a:endParaRPr>
          </a:p>
        </p:txBody>
      </p:sp>
      <p:sp>
        <p:nvSpPr>
          <p:cNvPr id="18" name="Rectangle 33"/>
          <p:cNvSpPr/>
          <p:nvPr>
            <p:custDataLst>
              <p:tags r:id="rId15"/>
            </p:custDataLst>
          </p:nvPr>
        </p:nvSpPr>
        <p:spPr bwMode="auto">
          <a:xfrm>
            <a:off x="6761163" y="5835650"/>
            <a:ext cx="1195387"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b="1">
                <a:solidFill>
                  <a:schemeClr val="tx1"/>
                </a:solidFill>
                <a:cs typeface="Arial" charset="0"/>
              </a:rPr>
              <a:t>UzMetKombinat</a:t>
            </a:r>
            <a:br>
              <a:rPr lang="en-US" sz="1200" b="1">
                <a:solidFill>
                  <a:schemeClr val="tx1"/>
                </a:solidFill>
                <a:cs typeface="Arial" charset="0"/>
              </a:rPr>
            </a:br>
            <a:fld id="{46A36544-8597-44E7-B1CA-6C26E5982989}" type="datetime'''''''''''''1''''''7''''''''''''''''''''''''''''0'''''">
              <a:rPr lang="en-US" sz="1200">
                <a:solidFill>
                  <a:schemeClr val="tx1"/>
                </a:solidFill>
                <a:cs typeface="Arial" charset="0"/>
              </a:rPr>
              <a:pPr>
                <a:lnSpc>
                  <a:spcPct val="90000"/>
                </a:lnSpc>
                <a:defRPr/>
              </a:pPr>
              <a:t>170</a:t>
            </a:fld>
            <a:endParaRPr lang="en-US" sz="1200">
              <a:solidFill>
                <a:schemeClr val="tx1"/>
              </a:solidFill>
              <a:latin typeface="Arial" charset="0"/>
              <a:cs typeface="Arial" charset="0"/>
              <a:sym typeface="Arial" charset="0"/>
            </a:endParaRPr>
          </a:p>
        </p:txBody>
      </p:sp>
      <p:sp>
        <p:nvSpPr>
          <p:cNvPr id="19" name="Rectangle 67"/>
          <p:cNvSpPr/>
          <p:nvPr>
            <p:custDataLst>
              <p:tags r:id="rId16"/>
            </p:custDataLst>
          </p:nvPr>
        </p:nvSpPr>
        <p:spPr bwMode="auto">
          <a:xfrm>
            <a:off x="7069138" y="5505450"/>
            <a:ext cx="95567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nSpc>
                <a:spcPct val="90000"/>
              </a:lnSpc>
              <a:defRPr/>
            </a:pPr>
            <a:r>
              <a:rPr lang="en-US" sz="1200" b="1">
                <a:solidFill>
                  <a:schemeClr val="tx1"/>
                </a:solidFill>
                <a:cs typeface="Arial" charset="0"/>
              </a:rPr>
              <a:t>METINVEST</a:t>
            </a:r>
            <a:br>
              <a:rPr lang="en-US" sz="1200" b="1">
                <a:solidFill>
                  <a:schemeClr val="tx1"/>
                </a:solidFill>
                <a:cs typeface="Arial" charset="0"/>
              </a:rPr>
            </a:br>
            <a:fld id="{CB2E06A0-7000-4CF8-9A60-3095EFF8443B}" type="datetime'''''''1''''''7''''''''''''''''0'''''''''''''''">
              <a:rPr lang="en-US" sz="1200">
                <a:solidFill>
                  <a:schemeClr val="tx1"/>
                </a:solidFill>
                <a:cs typeface="Arial" charset="0"/>
              </a:rPr>
              <a:pPr>
                <a:lnSpc>
                  <a:spcPct val="90000"/>
                </a:lnSpc>
                <a:defRPr/>
              </a:pPr>
              <a:t>170</a:t>
            </a:fld>
            <a:endParaRPr lang="en-US" sz="1200">
              <a:solidFill>
                <a:schemeClr val="tx1"/>
              </a:solidFill>
              <a:latin typeface="Arial" charset="0"/>
              <a:cs typeface="Arial" charset="0"/>
              <a:sym typeface="Arial" charset="0"/>
            </a:endParaRPr>
          </a:p>
        </p:txBody>
      </p:sp>
      <p:sp>
        <p:nvSpPr>
          <p:cNvPr id="20" name="Rectangle 62"/>
          <p:cNvSpPr/>
          <p:nvPr>
            <p:custDataLst>
              <p:tags r:id="rId17"/>
            </p:custDataLst>
          </p:nvPr>
        </p:nvSpPr>
        <p:spPr bwMode="auto">
          <a:xfrm>
            <a:off x="6354763" y="4913313"/>
            <a:ext cx="219075" cy="165100"/>
          </a:xfrm>
          <a:prstGeom prst="rect">
            <a:avLst/>
          </a:prstGeom>
          <a:solidFill>
            <a:srgbClr val="CDD773"/>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A1940B8D-E4A7-42DD-9BF0-C929820E115F}" type="datetime'''''''''''''''''3''''''''''''''''''%'''''''">
              <a:rPr lang="en-US" sz="1200">
                <a:solidFill>
                  <a:schemeClr val="tx1"/>
                </a:solidFill>
                <a:cs typeface="Arial"/>
              </a:rPr>
              <a:pPr algn="ctr" fontAlgn="auto">
                <a:lnSpc>
                  <a:spcPct val="90000"/>
                </a:lnSpc>
                <a:defRPr/>
              </a:pPr>
              <a:t>3%</a:t>
            </a:fld>
            <a:endParaRPr lang="en-US" sz="1200" dirty="0">
              <a:solidFill>
                <a:schemeClr val="tx1"/>
              </a:solidFill>
              <a:latin typeface="Arial"/>
              <a:cs typeface="Arial"/>
              <a:sym typeface="Arial"/>
            </a:endParaRPr>
          </a:p>
        </p:txBody>
      </p:sp>
      <p:sp>
        <p:nvSpPr>
          <p:cNvPr id="21" name="Rectangle 4"/>
          <p:cNvSpPr/>
          <p:nvPr>
            <p:custDataLst>
              <p:tags r:id="rId18"/>
            </p:custDataLst>
          </p:nvPr>
        </p:nvSpPr>
        <p:spPr bwMode="auto">
          <a:xfrm>
            <a:off x="7643813" y="5175250"/>
            <a:ext cx="871537"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fontAlgn="auto">
              <a:lnSpc>
                <a:spcPct val="90000"/>
              </a:lnSpc>
              <a:defRPr/>
            </a:pPr>
            <a:fld id="{5B9A9D81-07A3-439F-80EA-24E992F363C7}" type="datetime'''''A''''''''I''''''''A''''''E'' ''(''Ve''''''g''''a'')'''''''">
              <a:rPr lang="en-US" sz="1200" b="1">
                <a:solidFill>
                  <a:schemeClr val="tx1"/>
                </a:solidFill>
                <a:cs typeface="Arial"/>
              </a:rPr>
              <a:pPr fontAlgn="auto">
                <a:lnSpc>
                  <a:spcPct val="90000"/>
                </a:lnSpc>
                <a:defRPr/>
              </a:pPr>
              <a:t>AIAE (Vega)</a:t>
            </a:fld>
            <a:r>
              <a:rPr lang="en-US" sz="1200" b="1" dirty="0">
                <a:solidFill>
                  <a:schemeClr val="tx1"/>
                </a:solidFill>
                <a:cs typeface="Arial"/>
              </a:rPr>
              <a:t/>
            </a:r>
            <a:br>
              <a:rPr lang="en-US" sz="1200" b="1" dirty="0">
                <a:solidFill>
                  <a:schemeClr val="tx1"/>
                </a:solidFill>
                <a:cs typeface="Arial"/>
              </a:rPr>
            </a:br>
            <a:fld id="{17FF3F55-216E-4B76-97BE-FFB589E34EBF}" type="datetime'''''2''''''''''''''''''0''''''''''0'''">
              <a:rPr lang="en-US" sz="1200">
                <a:solidFill>
                  <a:schemeClr val="tx1"/>
                </a:solidFill>
                <a:cs typeface="Arial"/>
              </a:rPr>
              <a:pPr fontAlgn="auto">
                <a:lnSpc>
                  <a:spcPct val="90000"/>
                </a:lnSpc>
                <a:defRPr/>
              </a:pPr>
              <a:t>200</a:t>
            </a:fld>
            <a:endParaRPr lang="en-US" sz="1200" dirty="0">
              <a:solidFill>
                <a:schemeClr val="tx1"/>
              </a:solidFill>
              <a:latin typeface="Arial"/>
              <a:cs typeface="Arial"/>
              <a:sym typeface="Arial"/>
            </a:endParaRPr>
          </a:p>
        </p:txBody>
      </p:sp>
      <p:sp>
        <p:nvSpPr>
          <p:cNvPr id="22" name="Rectangle 64"/>
          <p:cNvSpPr/>
          <p:nvPr>
            <p:custDataLst>
              <p:tags r:id="rId19"/>
            </p:custDataLst>
          </p:nvPr>
        </p:nvSpPr>
        <p:spPr bwMode="gray">
          <a:xfrm>
            <a:off x="6219825" y="4748213"/>
            <a:ext cx="219075" cy="165100"/>
          </a:xfrm>
          <a:prstGeom prst="rect">
            <a:avLst/>
          </a:prstGeom>
          <a:solidFill>
            <a:srgbClr val="9B1717"/>
          </a:solidFill>
          <a:ln w="635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68F5C7E0-D8A4-4C48-A5D6-92886692649E}" type="datetime'''3''''''''''''''''''''''%'">
              <a:rPr lang="en-US" sz="1200">
                <a:solidFill>
                  <a:schemeClr val="bg1"/>
                </a:solidFill>
                <a:cs typeface="Arial"/>
              </a:rPr>
              <a:pPr algn="ctr" fontAlgn="auto">
                <a:lnSpc>
                  <a:spcPct val="90000"/>
                </a:lnSpc>
                <a:defRPr/>
              </a:pPr>
              <a:t>3%</a:t>
            </a:fld>
            <a:endParaRPr lang="en-US" sz="1200" dirty="0">
              <a:solidFill>
                <a:schemeClr val="bg1"/>
              </a:solidFill>
              <a:latin typeface="Arial"/>
              <a:cs typeface="Arial"/>
              <a:sym typeface="Arial"/>
            </a:endParaRPr>
          </a:p>
        </p:txBody>
      </p:sp>
      <p:sp>
        <p:nvSpPr>
          <p:cNvPr id="23" name="Rectangle 39"/>
          <p:cNvSpPr/>
          <p:nvPr>
            <p:custDataLst>
              <p:tags r:id="rId20"/>
            </p:custDataLst>
          </p:nvPr>
        </p:nvSpPr>
        <p:spPr bwMode="auto">
          <a:xfrm>
            <a:off x="8032750" y="4845050"/>
            <a:ext cx="51752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lnSpc>
                <a:spcPct val="90000"/>
              </a:lnSpc>
              <a:defRPr/>
            </a:pPr>
            <a:r>
              <a:rPr lang="en-US" sz="1200" b="1">
                <a:solidFill>
                  <a:schemeClr val="tx1"/>
                </a:solidFill>
                <a:cs typeface="Arial" charset="0"/>
              </a:rPr>
              <a:t>EVRAZ</a:t>
            </a:r>
            <a:r>
              <a:rPr lang="en-US" sz="1200" b="1">
                <a:solidFill>
                  <a:schemeClr val="tx1"/>
                </a:solidFill>
                <a:latin typeface="Arial" charset="0"/>
                <a:cs typeface="Arial" charset="0"/>
                <a:sym typeface="Arial" charset="0"/>
              </a:rPr>
              <a:t/>
            </a:r>
            <a:br>
              <a:rPr lang="en-US" sz="1200" b="1">
                <a:solidFill>
                  <a:schemeClr val="tx1"/>
                </a:solidFill>
                <a:latin typeface="Arial" charset="0"/>
                <a:cs typeface="Arial" charset="0"/>
                <a:sym typeface="Arial" charset="0"/>
              </a:rPr>
            </a:br>
            <a:fld id="{C6F30387-704B-40F4-9C35-DF8F7DD1E9E8}" type="datetime'''''''''''''''''''''''''''''''25''''0'''''''">
              <a:rPr lang="en-US" sz="1200">
                <a:solidFill>
                  <a:schemeClr val="tx1"/>
                </a:solidFill>
                <a:cs typeface="Arial" charset="0"/>
              </a:rPr>
              <a:pPr algn="ctr">
                <a:lnSpc>
                  <a:spcPct val="90000"/>
                </a:lnSpc>
                <a:defRPr/>
              </a:pPr>
              <a:t>250</a:t>
            </a:fld>
            <a:endParaRPr lang="en-US" sz="1200">
              <a:solidFill>
                <a:schemeClr val="tx1"/>
              </a:solidFill>
              <a:latin typeface="Arial" charset="0"/>
              <a:cs typeface="Arial" charset="0"/>
              <a:sym typeface="Arial" charset="0"/>
            </a:endParaRPr>
          </a:p>
        </p:txBody>
      </p:sp>
      <p:sp>
        <p:nvSpPr>
          <p:cNvPr id="24" name="Rectangle 49"/>
          <p:cNvSpPr/>
          <p:nvPr>
            <p:custDataLst>
              <p:tags r:id="rId21"/>
            </p:custDataLst>
          </p:nvPr>
        </p:nvSpPr>
        <p:spPr bwMode="gray">
          <a:xfrm>
            <a:off x="7637463" y="4800600"/>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415336E4-6205-4ACA-A003-9EED0C52BF7F}" type="datetime'''''''''6''''%'''''''''''''''''''''''''''''''">
              <a:rPr lang="en-US" sz="1200">
                <a:solidFill>
                  <a:schemeClr val="bg1"/>
                </a:solidFill>
                <a:cs typeface="Arial"/>
              </a:rPr>
              <a:pPr algn="ctr" fontAlgn="auto">
                <a:lnSpc>
                  <a:spcPct val="90000"/>
                </a:lnSpc>
                <a:defRPr/>
              </a:pPr>
              <a:t>6%</a:t>
            </a:fld>
            <a:endParaRPr lang="en-US" sz="1200" dirty="0">
              <a:solidFill>
                <a:schemeClr val="bg1"/>
              </a:solidFill>
              <a:latin typeface="Arial"/>
              <a:cs typeface="Arial"/>
              <a:sym typeface="Arial"/>
            </a:endParaRPr>
          </a:p>
        </p:txBody>
      </p:sp>
      <p:sp>
        <p:nvSpPr>
          <p:cNvPr id="25" name="Rectangle 38"/>
          <p:cNvSpPr/>
          <p:nvPr>
            <p:custDataLst>
              <p:tags r:id="rId22"/>
            </p:custDataLst>
          </p:nvPr>
        </p:nvSpPr>
        <p:spPr bwMode="auto">
          <a:xfrm>
            <a:off x="8223250" y="4514850"/>
            <a:ext cx="846138"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490C2404-3E9D-4D86-AE9F-89C35DAEA5CF}" type="datetime'''''Mag''o''''''''''''''''tte''a''''u''x'''''''''''">
              <a:rPr lang="en-US" sz="1200" b="1">
                <a:solidFill>
                  <a:schemeClr val="tx1"/>
                </a:solidFill>
                <a:cs typeface="Arial"/>
              </a:rPr>
              <a:pPr algn="ctr" fontAlgn="auto">
                <a:lnSpc>
                  <a:spcPct val="90000"/>
                </a:lnSpc>
                <a:defRPr/>
              </a:pPr>
              <a:t>Magotteaux</a:t>
            </a:fld>
            <a:r>
              <a:rPr lang="en-US" sz="1200" b="1" dirty="0">
                <a:solidFill>
                  <a:schemeClr val="tx1"/>
                </a:solidFill>
                <a:latin typeface="Arial"/>
                <a:cs typeface="Arial"/>
                <a:sym typeface="Arial"/>
              </a:rPr>
              <a:t/>
            </a:r>
            <a:br>
              <a:rPr lang="en-US" sz="1200" b="1" dirty="0">
                <a:solidFill>
                  <a:schemeClr val="tx1"/>
                </a:solidFill>
                <a:latin typeface="Arial"/>
                <a:cs typeface="Arial"/>
                <a:sym typeface="Arial"/>
              </a:rPr>
            </a:br>
            <a:fld id="{16835BF0-7E08-4960-8FD4-5BAFC1836226}" type="datetime'''''''''''''''''''''''''''''''''''''''30''''8'''">
              <a:rPr lang="en-US" sz="1200">
                <a:solidFill>
                  <a:schemeClr val="tx1"/>
                </a:solidFill>
                <a:cs typeface="Arial"/>
              </a:rPr>
              <a:pPr algn="ctr" fontAlgn="auto">
                <a:lnSpc>
                  <a:spcPct val="90000"/>
                </a:lnSpc>
                <a:defRPr/>
              </a:pPr>
              <a:t>308</a:t>
            </a:fld>
            <a:endParaRPr lang="en-US" sz="1200" dirty="0">
              <a:solidFill>
                <a:schemeClr val="tx1"/>
              </a:solidFill>
              <a:latin typeface="Arial"/>
              <a:cs typeface="Arial"/>
              <a:sym typeface="Arial"/>
            </a:endParaRPr>
          </a:p>
        </p:txBody>
      </p:sp>
      <p:sp>
        <p:nvSpPr>
          <p:cNvPr id="26" name="Rectangle 43"/>
          <p:cNvSpPr/>
          <p:nvPr>
            <p:custDataLst>
              <p:tags r:id="rId23"/>
            </p:custDataLst>
          </p:nvPr>
        </p:nvSpPr>
        <p:spPr bwMode="gray">
          <a:xfrm>
            <a:off x="7899400" y="4445000"/>
            <a:ext cx="219075"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680F8727-1EC1-420F-A440-46BF14977BB9}" type="datetime'''''''''''7''''''''''''''''''''''''''%'''''''''''''">
              <a:rPr lang="en-US" sz="1200">
                <a:solidFill>
                  <a:schemeClr val="bg1"/>
                </a:solidFill>
                <a:cs typeface="Arial"/>
              </a:rPr>
              <a:pPr algn="ctr" fontAlgn="auto">
                <a:lnSpc>
                  <a:spcPct val="90000"/>
                </a:lnSpc>
                <a:defRPr/>
              </a:pPr>
              <a:t>7%</a:t>
            </a:fld>
            <a:endParaRPr lang="en-US" sz="1200" dirty="0">
              <a:solidFill>
                <a:schemeClr val="bg1"/>
              </a:solidFill>
              <a:latin typeface="Arial"/>
              <a:cs typeface="Arial"/>
              <a:sym typeface="Arial"/>
            </a:endParaRPr>
          </a:p>
        </p:txBody>
      </p:sp>
      <p:sp>
        <p:nvSpPr>
          <p:cNvPr id="27" name="Rectangle 37"/>
          <p:cNvSpPr/>
          <p:nvPr>
            <p:custDataLst>
              <p:tags r:id="rId24"/>
            </p:custDataLst>
          </p:nvPr>
        </p:nvSpPr>
        <p:spPr bwMode="auto">
          <a:xfrm>
            <a:off x="8032750" y="2911475"/>
            <a:ext cx="555625" cy="3302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F3444BE3-CFF7-44B1-8658-0F8B43F42CDC}" type="datetime'''A''''''rri''''''''''''''''''''''''''''''''''''''''u''''m'''">
              <a:rPr lang="en-US" sz="1200" b="1">
                <a:solidFill>
                  <a:schemeClr val="tx1"/>
                </a:solidFill>
                <a:cs typeface="Arial"/>
              </a:rPr>
              <a:pPr algn="ctr" fontAlgn="auto">
                <a:lnSpc>
                  <a:spcPct val="90000"/>
                </a:lnSpc>
                <a:defRPr/>
              </a:pPr>
              <a:t>Arrium</a:t>
            </a:fld>
            <a:r>
              <a:rPr lang="ru-RU" sz="1200" b="1" baseline="30000" dirty="0">
                <a:solidFill>
                  <a:schemeClr val="tx1"/>
                </a:solidFill>
                <a:cs typeface="Arial"/>
              </a:rPr>
              <a:t>1</a:t>
            </a:r>
            <a:r>
              <a:rPr lang="en-US" sz="1200" b="1" dirty="0">
                <a:solidFill>
                  <a:schemeClr val="tx1"/>
                </a:solidFill>
                <a:latin typeface="Arial"/>
                <a:cs typeface="Arial"/>
                <a:sym typeface="Arial"/>
              </a:rPr>
              <a:t/>
            </a:r>
            <a:br>
              <a:rPr lang="en-US" sz="1200" b="1" dirty="0">
                <a:solidFill>
                  <a:schemeClr val="tx1"/>
                </a:solidFill>
                <a:latin typeface="Arial"/>
                <a:cs typeface="Arial"/>
                <a:sym typeface="Arial"/>
              </a:rPr>
            </a:br>
            <a:fld id="{21500A89-6368-4905-992E-54FAB8FFA20F}" type="datetime'''''''1''''''2''''''''''''''9''''''''''''''''''0'''''''''''''">
              <a:rPr lang="en-US" sz="1200">
                <a:solidFill>
                  <a:schemeClr val="tx1"/>
                </a:solidFill>
                <a:cs typeface="Arial"/>
              </a:rPr>
              <a:pPr algn="ctr" fontAlgn="auto">
                <a:lnSpc>
                  <a:spcPct val="90000"/>
                </a:lnSpc>
                <a:defRPr/>
              </a:pPr>
              <a:t>1290</a:t>
            </a:fld>
            <a:endParaRPr lang="en-US" sz="1200" dirty="0">
              <a:solidFill>
                <a:schemeClr val="tx1"/>
              </a:solidFill>
              <a:latin typeface="Arial"/>
              <a:cs typeface="Arial"/>
              <a:sym typeface="Arial"/>
            </a:endParaRPr>
          </a:p>
        </p:txBody>
      </p:sp>
      <p:sp>
        <p:nvSpPr>
          <p:cNvPr id="28" name="Rectangle 44"/>
          <p:cNvSpPr/>
          <p:nvPr>
            <p:custDataLst>
              <p:tags r:id="rId25"/>
            </p:custDataLst>
          </p:nvPr>
        </p:nvSpPr>
        <p:spPr bwMode="gray">
          <a:xfrm>
            <a:off x="7686675" y="3268663"/>
            <a:ext cx="303213" cy="165100"/>
          </a:xfrm>
          <a:prstGeom prst="rect">
            <a:avLst/>
          </a:prstGeom>
          <a:noFill/>
          <a:ln w="6350" cap="flat">
            <a:noFill/>
            <a:miter lim="800000"/>
          </a:ln>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fontAlgn="auto">
              <a:lnSpc>
                <a:spcPct val="90000"/>
              </a:lnSpc>
              <a:defRPr/>
            </a:pPr>
            <a:fld id="{73E88BAD-48F7-4C26-9D91-038A0C59F3DC}" type="datetime'''''''''''''''''''2''9''''''''''''''''''%'''''">
              <a:rPr lang="en-US" sz="1200">
                <a:solidFill>
                  <a:schemeClr val="bg1"/>
                </a:solidFill>
                <a:cs typeface="Arial"/>
              </a:rPr>
              <a:pPr algn="ctr" fontAlgn="auto">
                <a:lnSpc>
                  <a:spcPct val="90000"/>
                </a:lnSpc>
                <a:defRPr/>
              </a:pPr>
              <a:t>29%</a:t>
            </a:fld>
            <a:endParaRPr lang="en-US" sz="1200" dirty="0">
              <a:solidFill>
                <a:schemeClr val="bg1"/>
              </a:solidFill>
              <a:latin typeface="Arial"/>
              <a:cs typeface="Arial"/>
              <a:sym typeface="Arial"/>
            </a:endParaRPr>
          </a:p>
        </p:txBody>
      </p:sp>
      <p:sp>
        <p:nvSpPr>
          <p:cNvPr id="39964" name="Rectangle 7"/>
          <p:cNvSpPr>
            <a:spLocks noChangeArrowheads="1"/>
          </p:cNvSpPr>
          <p:nvPr>
            <p:custDataLst>
              <p:tags r:id="rId26"/>
            </p:custDataLst>
          </p:nvPr>
        </p:nvSpPr>
        <p:spPr bwMode="auto">
          <a:xfrm>
            <a:off x="6518275" y="2503488"/>
            <a:ext cx="923925" cy="184150"/>
          </a:xfrm>
          <a:prstGeom prst="rect">
            <a:avLst/>
          </a:prstGeom>
          <a:noFill/>
          <a:ln w="12700">
            <a:noFill/>
            <a:miter lim="800000"/>
            <a:headEnd/>
            <a:tailEnd/>
          </a:ln>
        </p:spPr>
        <p:txBody>
          <a:bodyPr wrap="none" lIns="0" tIns="0" rIns="0" bIns="0" anchor="ctr"/>
          <a:lstStyle/>
          <a:p>
            <a:pPr marL="268288" indent="-268288" algn="ctr" eaLnBrk="0" hangingPunct="0">
              <a:buFont typeface="Wingdings" pitchFamily="2" charset="2"/>
              <a:buNone/>
            </a:pPr>
            <a:r>
              <a:rPr lang="ru-RU" sz="1200" b="1"/>
              <a:t>Total</a:t>
            </a:r>
            <a:r>
              <a:rPr lang="en-US" sz="1200" b="1">
                <a:cs typeface="Arial" charset="0"/>
              </a:rPr>
              <a:t>= ~</a:t>
            </a:r>
            <a:r>
              <a:rPr lang="ru-RU" sz="1200" b="1">
                <a:cs typeface="Arial" charset="0"/>
              </a:rPr>
              <a:t>4500 </a:t>
            </a:r>
            <a:r>
              <a:rPr lang="de-DE" sz="1200" b="1">
                <a:cs typeface="Arial" charset="0"/>
              </a:rPr>
              <a:t>Tt</a:t>
            </a:r>
            <a:endParaRPr lang="en-US" sz="1200" b="1">
              <a:cs typeface="Arial" charset="0"/>
            </a:endParaRPr>
          </a:p>
        </p:txBody>
      </p:sp>
      <p:sp>
        <p:nvSpPr>
          <p:cNvPr id="39965" name="Rectangle 3"/>
          <p:cNvSpPr>
            <a:spLocks noChangeArrowheads="1"/>
          </p:cNvSpPr>
          <p:nvPr/>
        </p:nvSpPr>
        <p:spPr bwMode="auto">
          <a:xfrm>
            <a:off x="-323850" y="-26988"/>
            <a:ext cx="9791700" cy="762001"/>
          </a:xfrm>
          <a:prstGeom prst="rect">
            <a:avLst/>
          </a:prstGeom>
          <a:noFill/>
          <a:ln w="9525">
            <a:noFill/>
            <a:miter lim="800000"/>
            <a:headEnd/>
            <a:tailEnd/>
          </a:ln>
        </p:spPr>
        <p:txBody>
          <a:bodyPr>
            <a:spAutoFit/>
          </a:bodyPr>
          <a:lstStyle/>
          <a:p>
            <a:pPr algn="ctr"/>
            <a:r>
              <a:rPr lang="en-US" altLang="ru-RU" sz="2400" b="1" u="sng">
                <a:latin typeface="Calibri" pitchFamily="34" charset="0"/>
              </a:rPr>
              <a:t>HERSTELLER VON METALLKUGELN IN DER WELT</a:t>
            </a:r>
            <a:r>
              <a:rPr lang="ru-RU" altLang="ru-RU" sz="2400" b="1" u="sng">
                <a:latin typeface="Calibri" pitchFamily="34" charset="0"/>
              </a:rPr>
              <a:t> </a:t>
            </a:r>
          </a:p>
          <a:p>
            <a:pPr algn="ctr"/>
            <a:r>
              <a:rPr lang="ru-RU" altLang="ru-RU" sz="2000" b="1" u="sng">
                <a:latin typeface="Calibri" pitchFamily="34" charset="0"/>
              </a:rPr>
              <a:t>(</a:t>
            </a:r>
            <a:r>
              <a:rPr lang="de-DE" altLang="ru-RU" sz="2000" b="1" u="sng">
                <a:latin typeface="Calibri" pitchFamily="34" charset="0"/>
              </a:rPr>
              <a:t>DIE </a:t>
            </a:r>
            <a:r>
              <a:rPr lang="en-US" altLang="ru-RU" sz="2000" b="1" u="sng">
                <a:latin typeface="Calibri" pitchFamily="34" charset="0"/>
              </a:rPr>
              <a:t>KL</a:t>
            </a:r>
            <a:r>
              <a:rPr lang="ru-RU" altLang="ru-RU" sz="2000" b="1" u="sng">
                <a:latin typeface="Calibri" pitchFamily="34" charset="0"/>
              </a:rPr>
              <a:t>A</a:t>
            </a:r>
            <a:r>
              <a:rPr lang="en-US" altLang="ru-RU" sz="2000" b="1" u="sng">
                <a:latin typeface="Calibri" pitchFamily="34" charset="0"/>
              </a:rPr>
              <a:t>SSISCHE </a:t>
            </a:r>
            <a:r>
              <a:rPr lang="de-DE" altLang="ru-RU" sz="2000" b="1" u="sng">
                <a:latin typeface="Calibri" pitchFamily="34" charset="0"/>
              </a:rPr>
              <a:t>TECHNOLOGIE DER </a:t>
            </a:r>
            <a:r>
              <a:rPr lang="de-DE" sz="2000" b="1" u="sng">
                <a:latin typeface="Calibri" pitchFamily="34" charset="0"/>
              </a:rPr>
              <a:t>ERWÄRMUNG ZUR WÄRMEBEHANDLUNG</a:t>
            </a:r>
            <a:r>
              <a:rPr lang="ru-RU" altLang="ru-RU" sz="2000" b="1" u="sng">
                <a:latin typeface="Calibri" pitchFamily="34" charset="0"/>
              </a:rPr>
              <a:t>)</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GG_QkUGXFUOaWVr2RDDw5w"/>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aG6KvWdNikiFSepFDgvRT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oPj1J1rwB0Ca4S6L_wJid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NsdYsRXNIU6ZhpVQBlj_G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TPmN4W8P8kiLa62rj60L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jo422VyqZ06gxvxwYgHLx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tupKGfcs.UO0v5foX8rfH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Fuf_Xxxue0CFUuSfJ8OJ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uO.33qA0S0mQlumdI_PmW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nWtSmwhF7EiCykGFZxMGu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FhLcKyUBQU6wgGwaA29Mp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p7dK.BtSkq0SIHuQ9qkJ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0m9OK78fWkiA6_mA7TNtS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bLlTMr7h9UWQBbTHouijb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f2XGGPXGz0KbFtTgtB3Wb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9m3Bps7h60CEk1y9bxBjo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7pxSL5Gy2UqymX1j4_913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XzE7pnFwJEKY5QFUoRinx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6mIu8g2t0KtmFO7cZFjW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kLh4zv3lW02ZP_ppRM6ep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l7FbFLMIUW.BZ8Voz3g.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3slusEiFdUyhhncyQevb6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ZSxFSt9dxkS2dJJ.oTj9r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vlnMeJqCUusgwZ4p_ro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ioYyTRyEakCsk0xLDH9G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FxWH8X4E4UCdCeZfJakle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EmDO_xRcNkeatDT.zflRk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_a0FnQHyn0CMt3lmhHYa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hAJPwxrXOkS6MkO9DKuVL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CMp1xt9rVUSNQueBhxupt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FigexI5CfUSvHgSODXCCp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SH3.SOR9i0iLjEqGogJr5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AnDs1_pEZkSEoGWjQ0r74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dnoCKBmDkSUDsvTbhYTa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EZUxS8D8DkSIH0.ep7bS3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f1jwTSWPEU2yDBt8O5ZFr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AoexCzpyDESNNQ1kFsIDu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M9U1A1KPdk.l29WkEysEs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pRq9SKaikSRW6tlsB3sy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Kb9WzfyX3UC_3peFraSqF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uC6kBQlTakWixYxFphA4v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ZyTk6O5q50WEywAWlxfMT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Eoe0xGhKNEGf4QEvVqim1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gcNouXWMC0yb8MsuNt9A6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2Ql3rbA9kSeySmD93xsk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XNd2CHiAlU2m8jnUqL5H.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gjwEHLsjJ0m9zrjuWY.oY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mgx2R4VAnUqMh4hkMA.gz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O3bjdzgHpkGK_7ttMNpx5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1ZOuqdO6PEivGkAcT122w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OI0RmQZ1lE.G28Y5HSaCG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wiWQX5OViUCpliUym9MF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RxJvkrkhUkW.WlbSZzBN.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njLPKlrdnESyvwGfAE4Zu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OrbBTU9z7EGMp_ZWmRoeM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sCV5woxV0iF4TWhgkBI1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hqm4ajWjk2d3Fuq72JD3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Aa6ljHGQF0CG5T0QKkzaJ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xmSlT5F4k0y8LEPkucKIY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Bt6Nq2x0dEuKczvBBuU3K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Vi3xjcP9t02d4td4yu6vK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SIHcV97Ln0qmuyfmvQB0c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Kbt8rWLawkWnamhAbsRlh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95B.TsYTd0Gi_tIw.az86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72HN0wC9vUyErSmaUSaFl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M5UfpyO_ukOBYODdjN2O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LL4e8mLRYkKQ6XMpdWH6K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m40apeyxESDJaT6FgqwZ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fUGKJcTCqEa7QtjodiM9A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8Gt5O8OQc0arVcSHKkAkh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o6J0yO1eq0K.VJBPrlN.1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KFoBdFuqgU6np.lVbHlEA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lwMqCmLkQ0qQ_YEJGmyc_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Kgq44JcZ0kiKVmF2Wo8xW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W9h9B0F2IUyC5Vmxiv5Zr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CN4qnM8X0W1UoWW_gBQ3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53I0riujukuY95vDs4g8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b3fB8jMKkW78jqBw5uRc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qhBxCyMpNUO5xrwpNwLzI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85y2Mf_Lt02UOXeFJIfFr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wBIj0.XtFESd30SiFrgcE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7qdwaLZdJUGS88eVKPTgDg"/>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8CH1XIdLLkqlP1_GU27QX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ebhu6orodkGrwgK2a6D5c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ODlAHgfOIka_v5cj4SiG.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Yk0u1GdP_EyleVByGsb70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4tMnvL9hLUGLABVn47i.I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jvqhSlyhFkaiJvlq3jmH_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NPyc1jYL8kyYoLwl.sMau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ju17YGMH5EWzLDvGGA0_z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vSAb2gmifEmj50oNtmV_h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mjvsZM2Z.kiZlPBXnqjsP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zIV0hciOL0W247OoLy8Xd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NIfJh_oeJ06_xDiDq8A6fQ"/>
</p:tagLst>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5220</TotalTime>
  <Words>2571</Words>
  <Application>Microsoft Office PowerPoint</Application>
  <PresentationFormat>Экран (4:3)</PresentationFormat>
  <Paragraphs>358</Paragraphs>
  <Slides>18</Slides>
  <Notes>0</Notes>
  <HiddenSlides>0</HiddenSlides>
  <MMClips>0</MMClips>
  <ScaleCrop>false</ScaleCrop>
  <HeadingPairs>
    <vt:vector size="6" baseType="variant">
      <vt:variant>
        <vt:lpstr>Тема</vt:lpstr>
      </vt:variant>
      <vt:variant>
        <vt:i4>1</vt:i4>
      </vt:variant>
      <vt:variant>
        <vt:lpstr>Внедренные серверы OLE</vt:lpstr>
      </vt:variant>
      <vt:variant>
        <vt:i4>2</vt:i4>
      </vt:variant>
      <vt:variant>
        <vt:lpstr>Заголовки слайдов</vt:lpstr>
      </vt:variant>
      <vt:variant>
        <vt:i4>18</vt:i4>
      </vt:variant>
    </vt:vector>
  </HeadingPairs>
  <TitlesOfParts>
    <vt:vector size="21" baseType="lpstr">
      <vt:lpstr>Тема Office</vt:lpstr>
      <vt:lpstr>Visio</vt:lpstr>
      <vt:lpstr>Chart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DER VERGLEICH DER TECHNISCHWIRTSCHAFTLICHEN PRODUKTEIGENSCHAFTEN MIT WELTKONKURRENTEN </vt:lpstr>
      <vt:lpstr>Презентация PowerPoint</vt:lpstr>
      <vt:lpstr>Презентация PowerPoint</vt:lpstr>
      <vt:lpstr>Презентация PowerPoint</vt:lpstr>
      <vt:lpstr>Презентация PowerPoint</vt:lpstr>
    </vt:vector>
  </TitlesOfParts>
  <Company>ОАО "НЛМК"</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Сергей</dc:creator>
  <cp:lastModifiedBy>Сергей</cp:lastModifiedBy>
  <cp:revision>789</cp:revision>
  <cp:lastPrinted>2019-05-26T09:45:20Z</cp:lastPrinted>
  <dcterms:created xsi:type="dcterms:W3CDTF">2015-09-10T06:18:27Z</dcterms:created>
  <dcterms:modified xsi:type="dcterms:W3CDTF">2019-06-25T05:49:09Z</dcterms:modified>
</cp:coreProperties>
</file>